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7"/>
  </p:notesMasterIdLst>
  <p:sldIdLst>
    <p:sldId id="340" r:id="rId2"/>
    <p:sldId id="305" r:id="rId3"/>
    <p:sldId id="341" r:id="rId4"/>
    <p:sldId id="374" r:id="rId5"/>
    <p:sldId id="382" r:id="rId6"/>
    <p:sldId id="383" r:id="rId7"/>
    <p:sldId id="338" r:id="rId8"/>
    <p:sldId id="375" r:id="rId9"/>
    <p:sldId id="385" r:id="rId10"/>
    <p:sldId id="342" r:id="rId11"/>
    <p:sldId id="373" r:id="rId12"/>
    <p:sldId id="386" r:id="rId13"/>
    <p:sldId id="387" r:id="rId14"/>
    <p:sldId id="349" r:id="rId15"/>
    <p:sldId id="378" r:id="rId16"/>
    <p:sldId id="388" r:id="rId17"/>
    <p:sldId id="309" r:id="rId18"/>
    <p:sldId id="389" r:id="rId19"/>
    <p:sldId id="304" r:id="rId20"/>
    <p:sldId id="390" r:id="rId21"/>
    <p:sldId id="391" r:id="rId22"/>
    <p:sldId id="394" r:id="rId23"/>
    <p:sldId id="392" r:id="rId24"/>
    <p:sldId id="396" r:id="rId25"/>
    <p:sldId id="360" r:id="rId26"/>
    <p:sldId id="379" r:id="rId27"/>
    <p:sldId id="397" r:id="rId28"/>
    <p:sldId id="398" r:id="rId29"/>
    <p:sldId id="401" r:id="rId30"/>
    <p:sldId id="365" r:id="rId31"/>
    <p:sldId id="380" r:id="rId32"/>
    <p:sldId id="402" r:id="rId33"/>
    <p:sldId id="403" r:id="rId34"/>
    <p:sldId id="371" r:id="rId35"/>
    <p:sldId id="37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357" autoAdjust="0"/>
  </p:normalViewPr>
  <p:slideViewPr>
    <p:cSldViewPr snapToGrid="0">
      <p:cViewPr varScale="1">
        <p:scale>
          <a:sx n="106" d="100"/>
          <a:sy n="106" d="100"/>
        </p:scale>
        <p:origin x="792" y="96"/>
      </p:cViewPr>
      <p:guideLst/>
    </p:cSldViewPr>
  </p:slideViewPr>
  <p:outlineViewPr>
    <p:cViewPr>
      <p:scale>
        <a:sx n="33" d="100"/>
        <a:sy n="33" d="100"/>
      </p:scale>
      <p:origin x="0" y="-24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hyperlink" Target="https://ouramazinggrace.net/Tragedy-Money-Hospital-Killings-Following-Rule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ouramazinggrace.net/Tragedy-Money-Hospital-Killings-Following-Rules"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86548-F972-463F-8595-7478E8C3C64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7C584105-26AF-49FF-9B07-0F3F40BAD351}">
      <dgm:prSet/>
      <dgm:spPr/>
      <dgm:t>
        <a:bodyPr/>
        <a:lstStyle/>
        <a:p>
          <a:r>
            <a:rPr lang="en-US" b="1"/>
            <a:t>Disabled abortion culture</a:t>
          </a:r>
          <a:endParaRPr lang="en-US"/>
        </a:p>
      </dgm:t>
    </dgm:pt>
    <dgm:pt modelId="{7BF18E6C-FB45-4BC0-B955-ED490F477C42}" type="parTrans" cxnId="{1997E30A-97E7-40BF-A348-6306DB1C25FA}">
      <dgm:prSet/>
      <dgm:spPr/>
      <dgm:t>
        <a:bodyPr/>
        <a:lstStyle/>
        <a:p>
          <a:endParaRPr lang="en-US"/>
        </a:p>
      </dgm:t>
    </dgm:pt>
    <dgm:pt modelId="{B019E28D-4D8F-445E-AAE5-66BF5635ACC0}" type="sibTrans" cxnId="{1997E30A-97E7-40BF-A348-6306DB1C25FA}">
      <dgm:prSet/>
      <dgm:spPr/>
      <dgm:t>
        <a:bodyPr/>
        <a:lstStyle/>
        <a:p>
          <a:endParaRPr lang="en-US"/>
        </a:p>
      </dgm:t>
    </dgm:pt>
    <dgm:pt modelId="{1DEFA546-D834-46C1-8DB0-5A7E2971DC77}">
      <dgm:prSet/>
      <dgm:spPr/>
      <dgm:t>
        <a:bodyPr/>
        <a:lstStyle/>
        <a:p>
          <a:r>
            <a:rPr lang="en-US" b="1"/>
            <a:t>Nursing home culture</a:t>
          </a:r>
          <a:endParaRPr lang="en-US"/>
        </a:p>
      </dgm:t>
    </dgm:pt>
    <dgm:pt modelId="{626AEA07-3F25-4953-B6F4-0031F47708EC}" type="parTrans" cxnId="{57D0A384-BB2C-4AC7-8E73-A6963D905ACB}">
      <dgm:prSet/>
      <dgm:spPr/>
      <dgm:t>
        <a:bodyPr/>
        <a:lstStyle/>
        <a:p>
          <a:endParaRPr lang="en-US"/>
        </a:p>
      </dgm:t>
    </dgm:pt>
    <dgm:pt modelId="{4829A54E-D92A-446C-8B23-E568667E6E2A}" type="sibTrans" cxnId="{57D0A384-BB2C-4AC7-8E73-A6963D905ACB}">
      <dgm:prSet/>
      <dgm:spPr/>
      <dgm:t>
        <a:bodyPr/>
        <a:lstStyle/>
        <a:p>
          <a:endParaRPr lang="en-US"/>
        </a:p>
      </dgm:t>
    </dgm:pt>
    <dgm:pt modelId="{3B43C137-EAE1-48F5-88B9-29AB0691E56C}">
      <dgm:prSet/>
      <dgm:spPr/>
      <dgm:t>
        <a:bodyPr/>
        <a:lstStyle/>
        <a:p>
          <a:r>
            <a:rPr lang="en-US" b="1"/>
            <a:t>School (fool) system training out critical thinking</a:t>
          </a:r>
          <a:endParaRPr lang="en-US"/>
        </a:p>
      </dgm:t>
    </dgm:pt>
    <dgm:pt modelId="{70BA66B6-D718-465A-9B3D-C23791DE2C95}" type="parTrans" cxnId="{ABC2E942-4670-41C5-96D3-C15CB33FA2E4}">
      <dgm:prSet/>
      <dgm:spPr/>
      <dgm:t>
        <a:bodyPr/>
        <a:lstStyle/>
        <a:p>
          <a:endParaRPr lang="en-US"/>
        </a:p>
      </dgm:t>
    </dgm:pt>
    <dgm:pt modelId="{4131AA61-C4D7-49E2-A646-8C9229912394}" type="sibTrans" cxnId="{ABC2E942-4670-41C5-96D3-C15CB33FA2E4}">
      <dgm:prSet/>
      <dgm:spPr/>
      <dgm:t>
        <a:bodyPr/>
        <a:lstStyle/>
        <a:p>
          <a:endParaRPr lang="en-US"/>
        </a:p>
      </dgm:t>
    </dgm:pt>
    <dgm:pt modelId="{A040D3D4-0E6F-4301-A27A-343B624F8B0D}">
      <dgm:prSet/>
      <dgm:spPr/>
      <dgm:t>
        <a:bodyPr/>
        <a:lstStyle/>
        <a:p>
          <a:r>
            <a:rPr lang="en-US" b="1"/>
            <a:t>The state taking the place of the family</a:t>
          </a:r>
          <a:endParaRPr lang="en-US"/>
        </a:p>
      </dgm:t>
    </dgm:pt>
    <dgm:pt modelId="{C0BCB16D-EAC0-4287-A0EA-D25D8C4CD543}" type="parTrans" cxnId="{BFAF02DE-1A8F-44DD-904C-29E12F8AD10D}">
      <dgm:prSet/>
      <dgm:spPr/>
      <dgm:t>
        <a:bodyPr/>
        <a:lstStyle/>
        <a:p>
          <a:endParaRPr lang="en-US"/>
        </a:p>
      </dgm:t>
    </dgm:pt>
    <dgm:pt modelId="{602BA2E0-3BF2-4E2C-970C-E8E5DBE53099}" type="sibTrans" cxnId="{BFAF02DE-1A8F-44DD-904C-29E12F8AD10D}">
      <dgm:prSet/>
      <dgm:spPr/>
      <dgm:t>
        <a:bodyPr/>
        <a:lstStyle/>
        <a:p>
          <a:endParaRPr lang="en-US"/>
        </a:p>
      </dgm:t>
    </dgm:pt>
    <dgm:pt modelId="{05A03156-8F38-4D27-ACBE-CE94303D2DB1}">
      <dgm:prSet/>
      <dgm:spPr/>
      <dgm:t>
        <a:bodyPr/>
        <a:lstStyle/>
        <a:p>
          <a:r>
            <a:rPr lang="en-US" b="1"/>
            <a:t>Collectivism</a:t>
          </a:r>
          <a:endParaRPr lang="en-US"/>
        </a:p>
      </dgm:t>
    </dgm:pt>
    <dgm:pt modelId="{BBE3DEFD-6B2C-4D0C-AB2A-627EF44C7E55}" type="parTrans" cxnId="{BC81681F-13BE-4714-99C8-AE9C19351026}">
      <dgm:prSet/>
      <dgm:spPr/>
      <dgm:t>
        <a:bodyPr/>
        <a:lstStyle/>
        <a:p>
          <a:endParaRPr lang="en-US"/>
        </a:p>
      </dgm:t>
    </dgm:pt>
    <dgm:pt modelId="{E3A78CDD-48A6-4948-A87E-60736A25C434}" type="sibTrans" cxnId="{BC81681F-13BE-4714-99C8-AE9C19351026}">
      <dgm:prSet/>
      <dgm:spPr/>
      <dgm:t>
        <a:bodyPr/>
        <a:lstStyle/>
        <a:p>
          <a:endParaRPr lang="en-US"/>
        </a:p>
      </dgm:t>
    </dgm:pt>
    <dgm:pt modelId="{BBFACB3B-5D56-468F-9189-8DEA979A36B9}">
      <dgm:prSet/>
      <dgm:spPr/>
      <dgm:t>
        <a:bodyPr/>
        <a:lstStyle/>
        <a:p>
          <a:r>
            <a:rPr lang="en-US" b="1"/>
            <a:t>Moral Relativism – Milgram’s Obedience Experiment vs. The Hippocratic Oath</a:t>
          </a:r>
          <a:endParaRPr lang="en-US"/>
        </a:p>
      </dgm:t>
    </dgm:pt>
    <dgm:pt modelId="{E8C2335A-36AB-4BB0-8DD7-BA87C3170F68}" type="parTrans" cxnId="{A5FC88D1-15F3-4770-8D9D-6467C1B149E2}">
      <dgm:prSet/>
      <dgm:spPr/>
      <dgm:t>
        <a:bodyPr/>
        <a:lstStyle/>
        <a:p>
          <a:endParaRPr lang="en-US"/>
        </a:p>
      </dgm:t>
    </dgm:pt>
    <dgm:pt modelId="{82384A3E-9782-46C6-B963-FF11A980418C}" type="sibTrans" cxnId="{A5FC88D1-15F3-4770-8D9D-6467C1B149E2}">
      <dgm:prSet/>
      <dgm:spPr/>
      <dgm:t>
        <a:bodyPr/>
        <a:lstStyle/>
        <a:p>
          <a:endParaRPr lang="en-US"/>
        </a:p>
      </dgm:t>
    </dgm:pt>
    <dgm:pt modelId="{00C0147C-EBFC-4A61-9A09-020DA952D26A}">
      <dgm:prSet/>
      <dgm:spPr/>
      <dgm:t>
        <a:bodyPr/>
        <a:lstStyle/>
        <a:p>
          <a:r>
            <a:rPr lang="en-US" u="sng" dirty="0">
              <a:hlinkClick xmlns:r="http://schemas.openxmlformats.org/officeDocument/2006/relationships" r:id="rId1"/>
            </a:rPr>
            <a:t>https://ouramazinggrace.net/Tragedy-Money-Hospital-Killings-Following-Rules</a:t>
          </a:r>
          <a:endParaRPr lang="en-US" dirty="0"/>
        </a:p>
      </dgm:t>
    </dgm:pt>
    <dgm:pt modelId="{0B7D9311-47DD-464D-935D-05BA8DBF9273}" type="parTrans" cxnId="{B6CD87AD-020F-429A-BD57-44970A47190C}">
      <dgm:prSet/>
      <dgm:spPr/>
      <dgm:t>
        <a:bodyPr/>
        <a:lstStyle/>
        <a:p>
          <a:endParaRPr lang="en-US"/>
        </a:p>
      </dgm:t>
    </dgm:pt>
    <dgm:pt modelId="{4512F1C3-5B83-4B57-BE01-0FB04F82A2E2}" type="sibTrans" cxnId="{B6CD87AD-020F-429A-BD57-44970A47190C}">
      <dgm:prSet/>
      <dgm:spPr/>
      <dgm:t>
        <a:bodyPr/>
        <a:lstStyle/>
        <a:p>
          <a:endParaRPr lang="en-US"/>
        </a:p>
      </dgm:t>
    </dgm:pt>
    <dgm:pt modelId="{4E322856-1C35-418D-97BA-25435653E72C}" type="pres">
      <dgm:prSet presAssocID="{5B586548-F972-463F-8595-7478E8C3C641}" presName="linear" presStyleCnt="0">
        <dgm:presLayoutVars>
          <dgm:animLvl val="lvl"/>
          <dgm:resizeHandles val="exact"/>
        </dgm:presLayoutVars>
      </dgm:prSet>
      <dgm:spPr/>
    </dgm:pt>
    <dgm:pt modelId="{0A276AAD-3143-421B-952D-E89CCAF27C85}" type="pres">
      <dgm:prSet presAssocID="{7C584105-26AF-49FF-9B07-0F3F40BAD351}" presName="parentText" presStyleLbl="node1" presStyleIdx="0" presStyleCnt="6">
        <dgm:presLayoutVars>
          <dgm:chMax val="0"/>
          <dgm:bulletEnabled val="1"/>
        </dgm:presLayoutVars>
      </dgm:prSet>
      <dgm:spPr/>
    </dgm:pt>
    <dgm:pt modelId="{0E5FEE01-97F0-47DD-B4DD-B36660C9C89E}" type="pres">
      <dgm:prSet presAssocID="{B019E28D-4D8F-445E-AAE5-66BF5635ACC0}" presName="spacer" presStyleCnt="0"/>
      <dgm:spPr/>
    </dgm:pt>
    <dgm:pt modelId="{2EFEBBAF-95E4-4C19-A41C-2EA813ACCA8A}" type="pres">
      <dgm:prSet presAssocID="{1DEFA546-D834-46C1-8DB0-5A7E2971DC77}" presName="parentText" presStyleLbl="node1" presStyleIdx="1" presStyleCnt="6">
        <dgm:presLayoutVars>
          <dgm:chMax val="0"/>
          <dgm:bulletEnabled val="1"/>
        </dgm:presLayoutVars>
      </dgm:prSet>
      <dgm:spPr/>
    </dgm:pt>
    <dgm:pt modelId="{CE8E7B15-BBB0-4DD4-9ED5-048D367C5C16}" type="pres">
      <dgm:prSet presAssocID="{4829A54E-D92A-446C-8B23-E568667E6E2A}" presName="spacer" presStyleCnt="0"/>
      <dgm:spPr/>
    </dgm:pt>
    <dgm:pt modelId="{EF8AE76D-D39D-4638-A280-2EDDF9805BE3}" type="pres">
      <dgm:prSet presAssocID="{3B43C137-EAE1-48F5-88B9-29AB0691E56C}" presName="parentText" presStyleLbl="node1" presStyleIdx="2" presStyleCnt="6">
        <dgm:presLayoutVars>
          <dgm:chMax val="0"/>
          <dgm:bulletEnabled val="1"/>
        </dgm:presLayoutVars>
      </dgm:prSet>
      <dgm:spPr/>
    </dgm:pt>
    <dgm:pt modelId="{FA7861FD-B83C-4F33-9F71-9D745DC969F6}" type="pres">
      <dgm:prSet presAssocID="{4131AA61-C4D7-49E2-A646-8C9229912394}" presName="spacer" presStyleCnt="0"/>
      <dgm:spPr/>
    </dgm:pt>
    <dgm:pt modelId="{5A36DEE2-AF63-48C1-B337-B392391DBA99}" type="pres">
      <dgm:prSet presAssocID="{A040D3D4-0E6F-4301-A27A-343B624F8B0D}" presName="parentText" presStyleLbl="node1" presStyleIdx="3" presStyleCnt="6">
        <dgm:presLayoutVars>
          <dgm:chMax val="0"/>
          <dgm:bulletEnabled val="1"/>
        </dgm:presLayoutVars>
      </dgm:prSet>
      <dgm:spPr/>
    </dgm:pt>
    <dgm:pt modelId="{CC8D6584-3C37-48A5-B57B-A6C9392A5E5B}" type="pres">
      <dgm:prSet presAssocID="{602BA2E0-3BF2-4E2C-970C-E8E5DBE53099}" presName="spacer" presStyleCnt="0"/>
      <dgm:spPr/>
    </dgm:pt>
    <dgm:pt modelId="{05A63542-1F9C-4D1A-94CF-E2B04EAC3C00}" type="pres">
      <dgm:prSet presAssocID="{05A03156-8F38-4D27-ACBE-CE94303D2DB1}" presName="parentText" presStyleLbl="node1" presStyleIdx="4" presStyleCnt="6">
        <dgm:presLayoutVars>
          <dgm:chMax val="0"/>
          <dgm:bulletEnabled val="1"/>
        </dgm:presLayoutVars>
      </dgm:prSet>
      <dgm:spPr/>
    </dgm:pt>
    <dgm:pt modelId="{DA9024A7-A192-4551-AB7B-30549F586E18}" type="pres">
      <dgm:prSet presAssocID="{E3A78CDD-48A6-4948-A87E-60736A25C434}" presName="spacer" presStyleCnt="0"/>
      <dgm:spPr/>
    </dgm:pt>
    <dgm:pt modelId="{32FC7B97-EFDE-49D4-A4F7-14D4E7CA3B3D}" type="pres">
      <dgm:prSet presAssocID="{BBFACB3B-5D56-468F-9189-8DEA979A36B9}" presName="parentText" presStyleLbl="node1" presStyleIdx="5" presStyleCnt="6">
        <dgm:presLayoutVars>
          <dgm:chMax val="0"/>
          <dgm:bulletEnabled val="1"/>
        </dgm:presLayoutVars>
      </dgm:prSet>
      <dgm:spPr/>
    </dgm:pt>
    <dgm:pt modelId="{A6710FB4-EFC7-4F54-A16A-AE889AC35EA1}" type="pres">
      <dgm:prSet presAssocID="{BBFACB3B-5D56-468F-9189-8DEA979A36B9}" presName="childText" presStyleLbl="revTx" presStyleIdx="0" presStyleCnt="1">
        <dgm:presLayoutVars>
          <dgm:bulletEnabled val="1"/>
        </dgm:presLayoutVars>
      </dgm:prSet>
      <dgm:spPr/>
    </dgm:pt>
  </dgm:ptLst>
  <dgm:cxnLst>
    <dgm:cxn modelId="{7A99F900-1230-4821-90BA-E9E4E3758F94}" type="presOf" srcId="{05A03156-8F38-4D27-ACBE-CE94303D2DB1}" destId="{05A63542-1F9C-4D1A-94CF-E2B04EAC3C00}" srcOrd="0" destOrd="0" presId="urn:microsoft.com/office/officeart/2005/8/layout/vList2"/>
    <dgm:cxn modelId="{1997E30A-97E7-40BF-A348-6306DB1C25FA}" srcId="{5B586548-F972-463F-8595-7478E8C3C641}" destId="{7C584105-26AF-49FF-9B07-0F3F40BAD351}" srcOrd="0" destOrd="0" parTransId="{7BF18E6C-FB45-4BC0-B955-ED490F477C42}" sibTransId="{B019E28D-4D8F-445E-AAE5-66BF5635ACC0}"/>
    <dgm:cxn modelId="{BC81681F-13BE-4714-99C8-AE9C19351026}" srcId="{5B586548-F972-463F-8595-7478E8C3C641}" destId="{05A03156-8F38-4D27-ACBE-CE94303D2DB1}" srcOrd="4" destOrd="0" parTransId="{BBE3DEFD-6B2C-4D0C-AB2A-627EF44C7E55}" sibTransId="{E3A78CDD-48A6-4948-A87E-60736A25C434}"/>
    <dgm:cxn modelId="{25D8CB60-954A-427D-9E74-EBB9641AB9BC}" type="presOf" srcId="{5B586548-F972-463F-8595-7478E8C3C641}" destId="{4E322856-1C35-418D-97BA-25435653E72C}" srcOrd="0" destOrd="0" presId="urn:microsoft.com/office/officeart/2005/8/layout/vList2"/>
    <dgm:cxn modelId="{ABC2E942-4670-41C5-96D3-C15CB33FA2E4}" srcId="{5B586548-F972-463F-8595-7478E8C3C641}" destId="{3B43C137-EAE1-48F5-88B9-29AB0691E56C}" srcOrd="2" destOrd="0" parTransId="{70BA66B6-D718-465A-9B3D-C23791DE2C95}" sibTransId="{4131AA61-C4D7-49E2-A646-8C9229912394}"/>
    <dgm:cxn modelId="{B0B64F63-D7F0-4F6D-9277-89A4B34ACD1E}" type="presOf" srcId="{A040D3D4-0E6F-4301-A27A-343B624F8B0D}" destId="{5A36DEE2-AF63-48C1-B337-B392391DBA99}" srcOrd="0" destOrd="0" presId="urn:microsoft.com/office/officeart/2005/8/layout/vList2"/>
    <dgm:cxn modelId="{57D0A384-BB2C-4AC7-8E73-A6963D905ACB}" srcId="{5B586548-F972-463F-8595-7478E8C3C641}" destId="{1DEFA546-D834-46C1-8DB0-5A7E2971DC77}" srcOrd="1" destOrd="0" parTransId="{626AEA07-3F25-4953-B6F4-0031F47708EC}" sibTransId="{4829A54E-D92A-446C-8B23-E568667E6E2A}"/>
    <dgm:cxn modelId="{B6CD87AD-020F-429A-BD57-44970A47190C}" srcId="{BBFACB3B-5D56-468F-9189-8DEA979A36B9}" destId="{00C0147C-EBFC-4A61-9A09-020DA952D26A}" srcOrd="0" destOrd="0" parTransId="{0B7D9311-47DD-464D-935D-05BA8DBF9273}" sibTransId="{4512F1C3-5B83-4B57-BE01-0FB04F82A2E2}"/>
    <dgm:cxn modelId="{9905A8B2-9FD7-475B-BF89-B16973D77B6A}" type="presOf" srcId="{00C0147C-EBFC-4A61-9A09-020DA952D26A}" destId="{A6710FB4-EFC7-4F54-A16A-AE889AC35EA1}" srcOrd="0" destOrd="0" presId="urn:microsoft.com/office/officeart/2005/8/layout/vList2"/>
    <dgm:cxn modelId="{FF45BFC3-83F4-4579-9097-84A436C82680}" type="presOf" srcId="{3B43C137-EAE1-48F5-88B9-29AB0691E56C}" destId="{EF8AE76D-D39D-4638-A280-2EDDF9805BE3}" srcOrd="0" destOrd="0" presId="urn:microsoft.com/office/officeart/2005/8/layout/vList2"/>
    <dgm:cxn modelId="{A5FC88D1-15F3-4770-8D9D-6467C1B149E2}" srcId="{5B586548-F972-463F-8595-7478E8C3C641}" destId="{BBFACB3B-5D56-468F-9189-8DEA979A36B9}" srcOrd="5" destOrd="0" parTransId="{E8C2335A-36AB-4BB0-8DD7-BA87C3170F68}" sibTransId="{82384A3E-9782-46C6-B963-FF11A980418C}"/>
    <dgm:cxn modelId="{5B8689D6-A7FB-4750-AFF8-7C9F5C2F45A4}" type="presOf" srcId="{7C584105-26AF-49FF-9B07-0F3F40BAD351}" destId="{0A276AAD-3143-421B-952D-E89CCAF27C85}" srcOrd="0" destOrd="0" presId="urn:microsoft.com/office/officeart/2005/8/layout/vList2"/>
    <dgm:cxn modelId="{BFAF02DE-1A8F-44DD-904C-29E12F8AD10D}" srcId="{5B586548-F972-463F-8595-7478E8C3C641}" destId="{A040D3D4-0E6F-4301-A27A-343B624F8B0D}" srcOrd="3" destOrd="0" parTransId="{C0BCB16D-EAC0-4287-A0EA-D25D8C4CD543}" sibTransId="{602BA2E0-3BF2-4E2C-970C-E8E5DBE53099}"/>
    <dgm:cxn modelId="{C96AF6F0-E4B9-4AC3-944A-66F7269FEEF0}" type="presOf" srcId="{1DEFA546-D834-46C1-8DB0-5A7E2971DC77}" destId="{2EFEBBAF-95E4-4C19-A41C-2EA813ACCA8A}" srcOrd="0" destOrd="0" presId="urn:microsoft.com/office/officeart/2005/8/layout/vList2"/>
    <dgm:cxn modelId="{7638EDFC-0393-4769-859B-5E9105FB5B73}" type="presOf" srcId="{BBFACB3B-5D56-468F-9189-8DEA979A36B9}" destId="{32FC7B97-EFDE-49D4-A4F7-14D4E7CA3B3D}" srcOrd="0" destOrd="0" presId="urn:microsoft.com/office/officeart/2005/8/layout/vList2"/>
    <dgm:cxn modelId="{BAA94D11-E98D-4994-A6EA-C5176A627C40}" type="presParOf" srcId="{4E322856-1C35-418D-97BA-25435653E72C}" destId="{0A276AAD-3143-421B-952D-E89CCAF27C85}" srcOrd="0" destOrd="0" presId="urn:microsoft.com/office/officeart/2005/8/layout/vList2"/>
    <dgm:cxn modelId="{5508FF2B-F267-42ED-93F0-DD20F96F773C}" type="presParOf" srcId="{4E322856-1C35-418D-97BA-25435653E72C}" destId="{0E5FEE01-97F0-47DD-B4DD-B36660C9C89E}" srcOrd="1" destOrd="0" presId="urn:microsoft.com/office/officeart/2005/8/layout/vList2"/>
    <dgm:cxn modelId="{50BCA6E0-4A75-42AB-8488-AB51E9F97B32}" type="presParOf" srcId="{4E322856-1C35-418D-97BA-25435653E72C}" destId="{2EFEBBAF-95E4-4C19-A41C-2EA813ACCA8A}" srcOrd="2" destOrd="0" presId="urn:microsoft.com/office/officeart/2005/8/layout/vList2"/>
    <dgm:cxn modelId="{73866BCC-087A-4802-A9EA-CE120E1D2B11}" type="presParOf" srcId="{4E322856-1C35-418D-97BA-25435653E72C}" destId="{CE8E7B15-BBB0-4DD4-9ED5-048D367C5C16}" srcOrd="3" destOrd="0" presId="urn:microsoft.com/office/officeart/2005/8/layout/vList2"/>
    <dgm:cxn modelId="{72218A6C-89F6-48F2-B123-C0F0BE9C34A8}" type="presParOf" srcId="{4E322856-1C35-418D-97BA-25435653E72C}" destId="{EF8AE76D-D39D-4638-A280-2EDDF9805BE3}" srcOrd="4" destOrd="0" presId="urn:microsoft.com/office/officeart/2005/8/layout/vList2"/>
    <dgm:cxn modelId="{2CFC8695-7315-44AD-8DAD-E7B9CE2CA81E}" type="presParOf" srcId="{4E322856-1C35-418D-97BA-25435653E72C}" destId="{FA7861FD-B83C-4F33-9F71-9D745DC969F6}" srcOrd="5" destOrd="0" presId="urn:microsoft.com/office/officeart/2005/8/layout/vList2"/>
    <dgm:cxn modelId="{BCCDE89F-37BB-428D-B542-B6024FE7544A}" type="presParOf" srcId="{4E322856-1C35-418D-97BA-25435653E72C}" destId="{5A36DEE2-AF63-48C1-B337-B392391DBA99}" srcOrd="6" destOrd="0" presId="urn:microsoft.com/office/officeart/2005/8/layout/vList2"/>
    <dgm:cxn modelId="{A3A03D7C-5AC8-4C65-8FBF-A44567900FF9}" type="presParOf" srcId="{4E322856-1C35-418D-97BA-25435653E72C}" destId="{CC8D6584-3C37-48A5-B57B-A6C9392A5E5B}" srcOrd="7" destOrd="0" presId="urn:microsoft.com/office/officeart/2005/8/layout/vList2"/>
    <dgm:cxn modelId="{EABD62E6-F86B-4714-B10A-5A27C01E8A31}" type="presParOf" srcId="{4E322856-1C35-418D-97BA-25435653E72C}" destId="{05A63542-1F9C-4D1A-94CF-E2B04EAC3C00}" srcOrd="8" destOrd="0" presId="urn:microsoft.com/office/officeart/2005/8/layout/vList2"/>
    <dgm:cxn modelId="{51CDBE90-ACCA-4301-8E8C-E5EE14A4B182}" type="presParOf" srcId="{4E322856-1C35-418D-97BA-25435653E72C}" destId="{DA9024A7-A192-4551-AB7B-30549F586E18}" srcOrd="9" destOrd="0" presId="urn:microsoft.com/office/officeart/2005/8/layout/vList2"/>
    <dgm:cxn modelId="{DDF6BFE1-168E-41FC-967A-8F291DBBFAC2}" type="presParOf" srcId="{4E322856-1C35-418D-97BA-25435653E72C}" destId="{32FC7B97-EFDE-49D4-A4F7-14D4E7CA3B3D}" srcOrd="10" destOrd="0" presId="urn:microsoft.com/office/officeart/2005/8/layout/vList2"/>
    <dgm:cxn modelId="{4CC9916F-63EC-479D-9B42-C8FE4749E7B5}" type="presParOf" srcId="{4E322856-1C35-418D-97BA-25435653E72C}" destId="{A6710FB4-EFC7-4F54-A16A-AE889AC35EA1}"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76AAD-3143-421B-952D-E89CCAF27C85}">
      <dsp:nvSpPr>
        <dsp:cNvPr id="0" name=""/>
        <dsp:cNvSpPr/>
      </dsp:nvSpPr>
      <dsp:spPr>
        <a:xfrm>
          <a:off x="0" y="14877"/>
          <a:ext cx="4977904" cy="7150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Disabled abortion culture</a:t>
          </a:r>
          <a:endParaRPr lang="en-US" sz="1800" kern="1200"/>
        </a:p>
      </dsp:txBody>
      <dsp:txXfrm>
        <a:off x="34906" y="49783"/>
        <a:ext cx="4908092" cy="645240"/>
      </dsp:txXfrm>
    </dsp:sp>
    <dsp:sp modelId="{2EFEBBAF-95E4-4C19-A41C-2EA813ACCA8A}">
      <dsp:nvSpPr>
        <dsp:cNvPr id="0" name=""/>
        <dsp:cNvSpPr/>
      </dsp:nvSpPr>
      <dsp:spPr>
        <a:xfrm>
          <a:off x="0" y="781769"/>
          <a:ext cx="4977904" cy="71505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Nursing home culture</a:t>
          </a:r>
          <a:endParaRPr lang="en-US" sz="1800" kern="1200"/>
        </a:p>
      </dsp:txBody>
      <dsp:txXfrm>
        <a:off x="34906" y="816675"/>
        <a:ext cx="4908092" cy="645240"/>
      </dsp:txXfrm>
    </dsp:sp>
    <dsp:sp modelId="{EF8AE76D-D39D-4638-A280-2EDDF9805BE3}">
      <dsp:nvSpPr>
        <dsp:cNvPr id="0" name=""/>
        <dsp:cNvSpPr/>
      </dsp:nvSpPr>
      <dsp:spPr>
        <a:xfrm>
          <a:off x="0" y="1548662"/>
          <a:ext cx="4977904" cy="71505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School (fool) system training out critical thinking</a:t>
          </a:r>
          <a:endParaRPr lang="en-US" sz="1800" kern="1200"/>
        </a:p>
      </dsp:txBody>
      <dsp:txXfrm>
        <a:off x="34906" y="1583568"/>
        <a:ext cx="4908092" cy="645240"/>
      </dsp:txXfrm>
    </dsp:sp>
    <dsp:sp modelId="{5A36DEE2-AF63-48C1-B337-B392391DBA99}">
      <dsp:nvSpPr>
        <dsp:cNvPr id="0" name=""/>
        <dsp:cNvSpPr/>
      </dsp:nvSpPr>
      <dsp:spPr>
        <a:xfrm>
          <a:off x="0" y="2315555"/>
          <a:ext cx="4977904" cy="7150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The state taking the place of the family</a:t>
          </a:r>
          <a:endParaRPr lang="en-US" sz="1800" kern="1200"/>
        </a:p>
      </dsp:txBody>
      <dsp:txXfrm>
        <a:off x="34906" y="2350461"/>
        <a:ext cx="4908092" cy="645240"/>
      </dsp:txXfrm>
    </dsp:sp>
    <dsp:sp modelId="{05A63542-1F9C-4D1A-94CF-E2B04EAC3C00}">
      <dsp:nvSpPr>
        <dsp:cNvPr id="0" name=""/>
        <dsp:cNvSpPr/>
      </dsp:nvSpPr>
      <dsp:spPr>
        <a:xfrm>
          <a:off x="0" y="3082448"/>
          <a:ext cx="4977904" cy="715052"/>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Collectivism</a:t>
          </a:r>
          <a:endParaRPr lang="en-US" sz="1800" kern="1200"/>
        </a:p>
      </dsp:txBody>
      <dsp:txXfrm>
        <a:off x="34906" y="3117354"/>
        <a:ext cx="4908092" cy="645240"/>
      </dsp:txXfrm>
    </dsp:sp>
    <dsp:sp modelId="{32FC7B97-EFDE-49D4-A4F7-14D4E7CA3B3D}">
      <dsp:nvSpPr>
        <dsp:cNvPr id="0" name=""/>
        <dsp:cNvSpPr/>
      </dsp:nvSpPr>
      <dsp:spPr>
        <a:xfrm>
          <a:off x="0" y="3849341"/>
          <a:ext cx="4977904" cy="7150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Moral Relativism – Milgram’s Obedience Experiment vs. The Hippocratic Oath</a:t>
          </a:r>
          <a:endParaRPr lang="en-US" sz="1800" kern="1200"/>
        </a:p>
      </dsp:txBody>
      <dsp:txXfrm>
        <a:off x="34906" y="3884247"/>
        <a:ext cx="4908092" cy="645240"/>
      </dsp:txXfrm>
    </dsp:sp>
    <dsp:sp modelId="{A6710FB4-EFC7-4F54-A16A-AE889AC35EA1}">
      <dsp:nvSpPr>
        <dsp:cNvPr id="0" name=""/>
        <dsp:cNvSpPr/>
      </dsp:nvSpPr>
      <dsp:spPr>
        <a:xfrm>
          <a:off x="0" y="4564393"/>
          <a:ext cx="4977904" cy="43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048"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u="sng" kern="1200" dirty="0">
              <a:hlinkClick xmlns:r="http://schemas.openxmlformats.org/officeDocument/2006/relationships" r:id="rId1"/>
            </a:rPr>
            <a:t>https://ouramazinggrace.net/Tragedy-Money-Hospital-Killings-Following-Rules</a:t>
          </a:r>
          <a:endParaRPr lang="en-US" sz="1400" kern="1200" dirty="0"/>
        </a:p>
      </dsp:txBody>
      <dsp:txXfrm>
        <a:off x="0" y="4564393"/>
        <a:ext cx="4977904" cy="43780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298B7A-55C1-43F6-A9B7-7777C87BE07B}"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0E070-B240-463C-9580-A36D94EDCD5A}" type="slidenum">
              <a:rPr lang="en-US" smtClean="0"/>
              <a:t>‹#›</a:t>
            </a:fld>
            <a:endParaRPr lang="en-US"/>
          </a:p>
        </p:txBody>
      </p:sp>
    </p:spTree>
    <p:extLst>
      <p:ext uri="{BB962C8B-B14F-4D97-AF65-F5344CB8AC3E}">
        <p14:creationId xmlns:p14="http://schemas.microsoft.com/office/powerpoint/2010/main" val="28770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9/22/2023</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4916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9/22/2023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4949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9/22/2023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21549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9/22/2023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8041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2"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2" y="4589464"/>
            <a:ext cx="10515600" cy="1500187"/>
          </a:xfrm>
        </p:spPr>
        <p:txBody>
          <a:bodyPr/>
          <a:lstStyle>
            <a:lvl1pPr marL="0" indent="0">
              <a:buNone/>
              <a:defRPr sz="2400">
                <a:solidFill>
                  <a:schemeClr val="tx2"/>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9/22/2023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7267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9/22/2023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2905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6"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8" y="1752600"/>
            <a:ext cx="5532318" cy="823912"/>
          </a:xfrm>
        </p:spPr>
        <p:txBody>
          <a:bodyPr anchor="b"/>
          <a:lstStyle>
            <a:lvl1pPr marL="0" indent="0">
              <a:buNone/>
              <a:defRPr sz="2400" b="0" i="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8" y="2666999"/>
            <a:ext cx="553231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1" y="1752600"/>
            <a:ext cx="5561106" cy="823912"/>
          </a:xfrm>
        </p:spPr>
        <p:txBody>
          <a:bodyPr anchor="b"/>
          <a:lstStyle>
            <a:lvl1pPr marL="0" indent="0">
              <a:buNone/>
              <a:defRPr sz="2400" b="0" i="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1"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9/22/2023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7455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6"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4" y="6416676"/>
            <a:ext cx="2921716" cy="365125"/>
          </a:xfrm>
        </p:spPr>
        <p:txBody>
          <a:bodyPr/>
          <a:lstStyle/>
          <a:p>
            <a:fld id="{3AB41CFF-90C9-47B3-9DA1-F2BF8D839F7E}" type="datetime1">
              <a:rPr lang="en-US" smtClean="0"/>
              <a:t>9/22/2023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42465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9/22/2023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5634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9/22/2023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22086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9/22/2023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9674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6" y="425451"/>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6" y="1949451"/>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3" y="6416676"/>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9/22/2023</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2" y="6416676"/>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7" y="6416676"/>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1" y="0"/>
            <a:ext cx="3654612" cy="4575348"/>
          </a:xfrm>
          <a:prstGeom prst="rect">
            <a:avLst/>
          </a:prstGeom>
        </p:spPr>
      </p:pic>
    </p:spTree>
    <p:extLst>
      <p:ext uri="{BB962C8B-B14F-4D97-AF65-F5344CB8AC3E}">
        <p14:creationId xmlns:p14="http://schemas.microsoft.com/office/powerpoint/2010/main" val="9670791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88" r:id="rId3"/>
    <p:sldLayoutId id="2147483689" r:id="rId4"/>
    <p:sldLayoutId id="2147483690" r:id="rId5"/>
    <p:sldLayoutId id="2147483691" r:id="rId6"/>
    <p:sldLayoutId id="2147483692" r:id="rId7"/>
    <p:sldLayoutId id="2147483696" r:id="rId8"/>
    <p:sldLayoutId id="2147483693" r:id="rId9"/>
    <p:sldLayoutId id="2147483694" r:id="rId10"/>
    <p:sldLayoutId id="2147483695" r:id="rId11"/>
  </p:sldLayoutIdLst>
  <p:hf sldNum="0" hdr="0" ftr="0" dt="0"/>
  <p:txStyles>
    <p:titleStyle>
      <a:lvl1pPr algn="l" defTabSz="914411"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3" indent="-228603" algn="l" defTabSz="914411"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s://www.youtube.com/watch?v=8Km0LQCK-9I" TargetMode="Externa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6.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rumble.com/v1do9gx-july-22-2022-scott-schara-and-vera-sharav.html" TargetMode="External"/><Relationship Id="rId2" Type="http://schemas.openxmlformats.org/officeDocument/2006/relationships/hyperlink" Target="https://rumble.com/v1dzhh9-mel-k-with-scott-schara-and-vera-sharav-on-medical-tyranny-then-and-now.html" TargetMode="Externa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hyperlink" Target="https://ouramazinggrace.net/Videos/News/Genocide%20Then%20and%20Now.mp4"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s://www.statnews.com/2021/08/04/medical-errors-accidents-ongoing-preventable-health-threat/#:~:text=Injury%20or%20illness%20caused%20by,under%20wraps%20%E2%80%94%20and%20they%20are"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s://ourworldindata.org/grapher/excess-mortality-p-scores-average-baseline?country=~USA" TargetMode="External"/><Relationship Id="rId4" Type="http://schemas.openxmlformats.org/officeDocument/2006/relationships/hyperlink" Target="https://www.israelnationalnews.com/news/317091"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a:bodyPr>
          <a:lstStyle/>
          <a:p>
            <a:r>
              <a:rPr lang="en-US" sz="4800" dirty="0">
                <a:solidFill>
                  <a:srgbClr val="002060"/>
                </a:solidFill>
                <a:latin typeface="Berlin Sans FB Demi" panose="020E0802020502020306" pitchFamily="34" charset="0"/>
              </a:rPr>
              <a:t>What? The Culture of Death</a:t>
            </a:r>
          </a:p>
        </p:txBody>
      </p:sp>
    </p:spTree>
    <p:extLst>
      <p:ext uri="{BB962C8B-B14F-4D97-AF65-F5344CB8AC3E}">
        <p14:creationId xmlns:p14="http://schemas.microsoft.com/office/powerpoint/2010/main" val="2505703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949450"/>
            <a:ext cx="11274425" cy="4195763"/>
          </a:xfrm>
        </p:spPr>
        <p:txBody>
          <a:bodyPr>
            <a:normAutofit/>
          </a:bodyPr>
          <a:lstStyle/>
          <a:p>
            <a:pPr marL="0" indent="0" algn="ctr">
              <a:buNone/>
            </a:pPr>
            <a:r>
              <a:rPr lang="en-US" sz="36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a:t>
            </a:r>
            <a:r>
              <a:rPr lang="en-US" sz="36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The U.S. continues to be the eugenics leader of today.</a:t>
            </a:r>
            <a:endParaRPr lang="en-US" sz="3600" dirty="0"/>
          </a:p>
        </p:txBody>
      </p:sp>
    </p:spTree>
    <p:extLst>
      <p:ext uri="{BB962C8B-B14F-4D97-AF65-F5344CB8AC3E}">
        <p14:creationId xmlns:p14="http://schemas.microsoft.com/office/powerpoint/2010/main" val="4228448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White lipped pit viper">
            <a:extLst>
              <a:ext uri="{FF2B5EF4-FFF2-40B4-BE49-F238E27FC236}">
                <a16:creationId xmlns:a16="http://schemas.microsoft.com/office/drawing/2014/main" id="{DBA6EF48-C936-33D1-7FBF-6B7D30E26381}"/>
              </a:ext>
            </a:extLst>
          </p:cNvPr>
          <p:cNvPicPr>
            <a:picLocks noChangeAspect="1"/>
          </p:cNvPicPr>
          <p:nvPr/>
        </p:nvPicPr>
        <p:blipFill rotWithShape="1">
          <a:blip r:embed="rId3">
            <a:alphaModFix/>
          </a:blip>
          <a:srcRect t="4265" b="11466"/>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B6DC01-D487-2CB1-48E5-EB1A6C63B357}"/>
              </a:ext>
            </a:extLst>
          </p:cNvPr>
          <p:cNvSpPr>
            <a:spLocks noGrp="1"/>
          </p:cNvSpPr>
          <p:nvPr>
            <p:ph type="title"/>
          </p:nvPr>
        </p:nvSpPr>
        <p:spPr>
          <a:xfrm>
            <a:off x="1005654" y="565846"/>
            <a:ext cx="4958128" cy="3755144"/>
          </a:xfrm>
        </p:spPr>
        <p:txBody>
          <a:bodyPr vert="horz" lIns="91440" tIns="45720" rIns="91440" bIns="45720" rtlCol="0" anchor="b">
            <a:normAutofit/>
          </a:bodyPr>
          <a:lstStyle/>
          <a:p>
            <a:pPr defTabSz="914400"/>
            <a:r>
              <a:rPr lang="en-US" sz="4800" dirty="0">
                <a:solidFill>
                  <a:srgbClr val="FFFFFF"/>
                </a:solidFill>
              </a:rPr>
              <a:t>Banality of Evil</a:t>
            </a:r>
          </a:p>
        </p:txBody>
      </p:sp>
    </p:spTree>
    <p:extLst>
      <p:ext uri="{BB962C8B-B14F-4D97-AF65-F5344CB8AC3E}">
        <p14:creationId xmlns:p14="http://schemas.microsoft.com/office/powerpoint/2010/main" val="228311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8ED5E97A-D21B-4AA4-83CF-DA3A380E30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14" name="Picture 13">
              <a:extLst>
                <a:ext uri="{FF2B5EF4-FFF2-40B4-BE49-F238E27FC236}">
                  <a16:creationId xmlns:a16="http://schemas.microsoft.com/office/drawing/2014/main" id="{8AF5706D-4464-450F-93F4-853EDF68CE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3E0FB244-C158-43A9-AD7A-05DC5BBF6D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5CF04122-D0A3-5BE8-D844-888C1E45089F}"/>
              </a:ext>
            </a:extLst>
          </p:cNvPr>
          <p:cNvSpPr>
            <a:spLocks noGrp="1"/>
          </p:cNvSpPr>
          <p:nvPr>
            <p:ph type="title"/>
          </p:nvPr>
        </p:nvSpPr>
        <p:spPr>
          <a:xfrm>
            <a:off x="838200" y="586992"/>
            <a:ext cx="5638800" cy="2461008"/>
          </a:xfrm>
        </p:spPr>
        <p:txBody>
          <a:bodyPr>
            <a:normAutofit/>
          </a:bodyPr>
          <a:lstStyle/>
          <a:p>
            <a:br>
              <a:rPr lang="en-US" dirty="0"/>
            </a:br>
            <a:r>
              <a:rPr lang="en-US" dirty="0"/>
              <a:t>Introduction</a:t>
            </a:r>
          </a:p>
        </p:txBody>
      </p:sp>
      <p:sp>
        <p:nvSpPr>
          <p:cNvPr id="3" name="Content Placeholder 2">
            <a:extLst>
              <a:ext uri="{FF2B5EF4-FFF2-40B4-BE49-F238E27FC236}">
                <a16:creationId xmlns:a16="http://schemas.microsoft.com/office/drawing/2014/main" id="{1E72CF06-874D-4FAB-AEFF-4637024CFDD1}"/>
              </a:ext>
            </a:extLst>
          </p:cNvPr>
          <p:cNvSpPr>
            <a:spLocks noGrp="1"/>
          </p:cNvSpPr>
          <p:nvPr>
            <p:ph idx="1"/>
          </p:nvPr>
        </p:nvSpPr>
        <p:spPr>
          <a:xfrm>
            <a:off x="611306" y="2581275"/>
            <a:ext cx="5638437" cy="3156166"/>
          </a:xfrm>
        </p:spPr>
        <p:txBody>
          <a:bodyPr anchor="ctr">
            <a:normAutofit fontScale="92500" lnSpcReduction="10000"/>
          </a:bodyPr>
          <a:lstStyle/>
          <a:p>
            <a:endParaRPr lang="en-US" sz="1800" dirty="0"/>
          </a:p>
          <a:p>
            <a:endParaRPr lang="en-US" sz="1800" dirty="0"/>
          </a:p>
          <a:p>
            <a:pPr marL="0" indent="0">
              <a:buNone/>
            </a:pPr>
            <a:r>
              <a:rPr lang="en-US" sz="2400" dirty="0"/>
              <a:t>Where did the idea originate?  </a:t>
            </a:r>
            <a:r>
              <a:rPr lang="en-US" sz="1800" u="sng" kern="100" dirty="0">
                <a:effectLst/>
                <a:latin typeface="Calibri" panose="020F0502020204030204" pitchFamily="34" charset="0"/>
                <a:ea typeface="Calibri" panose="020F0502020204030204" pitchFamily="34" charset="0"/>
                <a:cs typeface="Calibri" panose="020F0502020204030204" pitchFamily="34" charset="0"/>
                <a:hlinkClick r:id="rId4"/>
              </a:rPr>
              <a:t>https://www.youtube.com/watch?v=8Km0LQCK-9I</a:t>
            </a: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p>
          <a:p>
            <a:endParaRPr lang="en-US" sz="1800" dirty="0"/>
          </a:p>
          <a:p>
            <a:pPr marL="0" indent="0">
              <a:buNone/>
            </a:pPr>
            <a:r>
              <a:rPr lang="en-US" sz="2400" dirty="0"/>
              <a:t>Has the eugenics philosophy become part of our culture, so we are blind to it?</a:t>
            </a:r>
          </a:p>
        </p:txBody>
      </p:sp>
      <p:pic>
        <p:nvPicPr>
          <p:cNvPr id="5" name="Picture 4" descr="Magnifying glass and question mark">
            <a:extLst>
              <a:ext uri="{FF2B5EF4-FFF2-40B4-BE49-F238E27FC236}">
                <a16:creationId xmlns:a16="http://schemas.microsoft.com/office/drawing/2014/main" id="{4CEA113B-ECBE-7EB0-77E0-66AEB9FE837B}"/>
              </a:ext>
            </a:extLst>
          </p:cNvPr>
          <p:cNvPicPr>
            <a:picLocks noChangeAspect="1"/>
          </p:cNvPicPr>
          <p:nvPr/>
        </p:nvPicPr>
        <p:blipFill rotWithShape="1">
          <a:blip r:embed="rId5"/>
          <a:srcRect l="29962" r="26313"/>
          <a:stretch/>
        </p:blipFill>
        <p:spPr>
          <a:xfrm>
            <a:off x="6861048" y="1"/>
            <a:ext cx="5330952" cy="6858000"/>
          </a:xfrm>
          <a:prstGeom prst="rect">
            <a:avLst/>
          </a:prstGeom>
        </p:spPr>
      </p:pic>
    </p:spTree>
    <p:extLst>
      <p:ext uri="{BB962C8B-B14F-4D97-AF65-F5344CB8AC3E}">
        <p14:creationId xmlns:p14="http://schemas.microsoft.com/office/powerpoint/2010/main" val="1717840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5" name="Rectangle 24">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 name="Title 2">
            <a:extLst>
              <a:ext uri="{FF2B5EF4-FFF2-40B4-BE49-F238E27FC236}">
                <a16:creationId xmlns:a16="http://schemas.microsoft.com/office/drawing/2014/main" id="{90FEA5E4-E9B5-9618-A358-E17BAB7BD5D7}"/>
              </a:ext>
            </a:extLst>
          </p:cNvPr>
          <p:cNvSpPr>
            <a:spLocks noGrp="1"/>
          </p:cNvSpPr>
          <p:nvPr>
            <p:ph type="title"/>
          </p:nvPr>
        </p:nvSpPr>
        <p:spPr>
          <a:xfrm>
            <a:off x="1198181" y="726066"/>
            <a:ext cx="4795282" cy="5018227"/>
          </a:xfrm>
        </p:spPr>
        <p:txBody>
          <a:bodyPr anchor="ctr">
            <a:normAutofit/>
          </a:bodyPr>
          <a:lstStyle/>
          <a:p>
            <a:r>
              <a:rPr lang="en-US"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Banality of Evil in the U.S.</a:t>
            </a:r>
            <a:br>
              <a:rPr lang="en-US">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US">
              <a:solidFill>
                <a:srgbClr val="FFFFFF"/>
              </a:solidFill>
            </a:endParaRPr>
          </a:p>
        </p:txBody>
      </p:sp>
      <p:graphicFrame>
        <p:nvGraphicFramePr>
          <p:cNvPr id="6" name="Content Placeholder 3">
            <a:extLst>
              <a:ext uri="{FF2B5EF4-FFF2-40B4-BE49-F238E27FC236}">
                <a16:creationId xmlns:a16="http://schemas.microsoft.com/office/drawing/2014/main" id="{7967992B-EC84-84D5-D72C-C4FCB17FAE6E}"/>
              </a:ext>
            </a:extLst>
          </p:cNvPr>
          <p:cNvGraphicFramePr>
            <a:graphicFrameLocks noGrp="1"/>
          </p:cNvGraphicFramePr>
          <p:nvPr>
            <p:ph idx="1"/>
            <p:extLst>
              <p:ext uri="{D42A27DB-BD31-4B8C-83A1-F6EECF244321}">
                <p14:modId xmlns:p14="http://schemas.microsoft.com/office/powerpoint/2010/main" val="1432283733"/>
              </p:ext>
            </p:extLst>
          </p:nvPr>
        </p:nvGraphicFramePr>
        <p:xfrm>
          <a:off x="6195372" y="726538"/>
          <a:ext cx="4977905" cy="5017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3278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949450"/>
            <a:ext cx="11274425" cy="4195763"/>
          </a:xfrm>
        </p:spPr>
        <p:txBody>
          <a:bodyPr>
            <a:normAutofit/>
          </a:bodyPr>
          <a:lstStyle/>
          <a:p>
            <a:pPr marL="0" indent="0" algn="ctr">
              <a:buNone/>
            </a:pPr>
            <a:r>
              <a:rPr lang="en-US" sz="32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The slippery slope of evil has taken hold of our culture.</a:t>
            </a:r>
            <a:r>
              <a:rPr lang="en-US"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 </a:t>
            </a:r>
            <a:endParaRPr lang="en-US" sz="4000" dirty="0">
              <a:solidFill>
                <a:srgbClr val="FF0000"/>
              </a:solidFill>
              <a:latin typeface="Berlin Sans FB Demi" panose="020E0802020502020306" pitchFamily="34" charset="0"/>
            </a:endParaRPr>
          </a:p>
        </p:txBody>
      </p:sp>
    </p:spTree>
    <p:extLst>
      <p:ext uri="{BB962C8B-B14F-4D97-AF65-F5344CB8AC3E}">
        <p14:creationId xmlns:p14="http://schemas.microsoft.com/office/powerpoint/2010/main" val="806611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9" name="Picture 28">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31" name="Rectangle 30">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3" name="Rectangle 32">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Light on a wheelchair">
            <a:extLst>
              <a:ext uri="{FF2B5EF4-FFF2-40B4-BE49-F238E27FC236}">
                <a16:creationId xmlns:a16="http://schemas.microsoft.com/office/drawing/2014/main" id="{71DC894D-5F1B-2145-9953-FAB97045C4CD}"/>
              </a:ext>
            </a:extLst>
          </p:cNvPr>
          <p:cNvPicPr>
            <a:picLocks noChangeAspect="1"/>
          </p:cNvPicPr>
          <p:nvPr/>
        </p:nvPicPr>
        <p:blipFill rotWithShape="1">
          <a:blip r:embed="rId3">
            <a:alphaModFix amt="60000"/>
          </a:blip>
          <a:srcRect t="10046" b="5701"/>
          <a:stretch/>
        </p:blipFill>
        <p:spPr>
          <a:xfrm>
            <a:off x="20" y="10"/>
            <a:ext cx="12191980" cy="6857990"/>
          </a:xfrm>
          <a:prstGeom prst="rect">
            <a:avLst/>
          </a:prstGeom>
        </p:spPr>
      </p:pic>
      <p:sp>
        <p:nvSpPr>
          <p:cNvPr id="2" name="Title 1">
            <a:extLst>
              <a:ext uri="{FF2B5EF4-FFF2-40B4-BE49-F238E27FC236}">
                <a16:creationId xmlns:a16="http://schemas.microsoft.com/office/drawing/2014/main" id="{79CA2115-154B-48DD-8A8B-D886EF71D58E}"/>
              </a:ext>
            </a:extLst>
          </p:cNvPr>
          <p:cNvSpPr>
            <a:spLocks noGrp="1"/>
          </p:cNvSpPr>
          <p:nvPr>
            <p:ph type="title"/>
          </p:nvPr>
        </p:nvSpPr>
        <p:spPr>
          <a:xfrm>
            <a:off x="838200" y="740211"/>
            <a:ext cx="7530685" cy="3163864"/>
          </a:xfrm>
        </p:spPr>
        <p:txBody>
          <a:bodyPr vert="horz" lIns="91440" tIns="45720" rIns="91440" bIns="45720" rtlCol="0" anchor="b">
            <a:normAutofit/>
          </a:bodyPr>
          <a:lstStyle/>
          <a:p>
            <a:pPr defTabSz="914400"/>
            <a:r>
              <a:rPr lang="en-US" sz="5200">
                <a:solidFill>
                  <a:srgbClr val="FFFFFF"/>
                </a:solidFill>
              </a:rPr>
              <a:t>Medical murder of elderly and disabled -</a:t>
            </a:r>
            <a:br>
              <a:rPr lang="en-US" sz="5200">
                <a:solidFill>
                  <a:srgbClr val="FFFFFF"/>
                </a:solidFill>
              </a:rPr>
            </a:br>
            <a:r>
              <a:rPr lang="en-US" sz="5200">
                <a:solidFill>
                  <a:srgbClr val="FFFFFF"/>
                </a:solidFill>
              </a:rPr>
              <a:t>recent history</a:t>
            </a:r>
          </a:p>
        </p:txBody>
      </p:sp>
    </p:spTree>
    <p:extLst>
      <p:ext uri="{BB962C8B-B14F-4D97-AF65-F5344CB8AC3E}">
        <p14:creationId xmlns:p14="http://schemas.microsoft.com/office/powerpoint/2010/main" val="1014634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4" name="Group 13">
            <a:extLst>
              <a:ext uri="{FF2B5EF4-FFF2-40B4-BE49-F238E27FC236}">
                <a16:creationId xmlns:a16="http://schemas.microsoft.com/office/drawing/2014/main" id="{D7102190-C0A1-4788-99F6-6A2F54444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15" name="Picture 14">
              <a:extLst>
                <a:ext uri="{FF2B5EF4-FFF2-40B4-BE49-F238E27FC236}">
                  <a16:creationId xmlns:a16="http://schemas.microsoft.com/office/drawing/2014/main" id="{2821F602-B65F-4D39-86B7-9ED5C17350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6" name="Picture 15">
              <a:extLst>
                <a:ext uri="{FF2B5EF4-FFF2-40B4-BE49-F238E27FC236}">
                  <a16:creationId xmlns:a16="http://schemas.microsoft.com/office/drawing/2014/main" id="{6A5465FF-E08C-4ECD-9AE2-1D48873ECC0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8" name="Rectangle 17">
            <a:extLst>
              <a:ext uri="{FF2B5EF4-FFF2-40B4-BE49-F238E27FC236}">
                <a16:creationId xmlns:a16="http://schemas.microsoft.com/office/drawing/2014/main" id="{8B5FAB37-BB0D-41A8-A5C8-65ADE0F00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2C31D8-D15F-C04D-C73E-856586CA4D23}"/>
              </a:ext>
            </a:extLst>
          </p:cNvPr>
          <p:cNvSpPr>
            <a:spLocks noGrp="1"/>
          </p:cNvSpPr>
          <p:nvPr>
            <p:ph type="ctrTitle"/>
          </p:nvPr>
        </p:nvSpPr>
        <p:spPr>
          <a:xfrm>
            <a:off x="1071223" y="1066800"/>
            <a:ext cx="5367527" cy="2833528"/>
          </a:xfrm>
        </p:spPr>
        <p:txBody>
          <a:bodyPr anchor="b">
            <a:normAutofit/>
          </a:bodyPr>
          <a:lstStyle/>
          <a:p>
            <a:pPr algn="l">
              <a:lnSpc>
                <a:spcPct val="90000"/>
              </a:lnSpc>
            </a:pPr>
            <a:r>
              <a:rPr lang="en-US" sz="2100" u="sng" kern="100">
                <a:effectLst/>
                <a:latin typeface="Calibri" panose="020F0502020204030204" pitchFamily="34" charset="0"/>
                <a:ea typeface="Calibri" panose="020F0502020204030204" pitchFamily="34" charset="0"/>
                <a:cs typeface="Times New Roman" panose="02020603050405020304" pitchFamily="18" charset="0"/>
              </a:rPr>
              <a:t>Ezekiel Emanuel</a:t>
            </a:r>
            <a:r>
              <a:rPr lang="en-US" sz="2100" kern="100">
                <a:effectLst/>
                <a:latin typeface="Calibri" panose="020F0502020204030204" pitchFamily="34" charset="0"/>
                <a:ea typeface="Calibri" panose="020F0502020204030204" pitchFamily="34" charset="0"/>
                <a:cs typeface="Times New Roman" panose="02020603050405020304" pitchFamily="18" charset="0"/>
              </a:rPr>
              <a:t>, one of the country’s most influential bioethicists and a prime architect of Obamacare, wrote as far back as 1996 that health care “services provided to individuals who are irreversibly prevented from being or becoming participating citizens are not basic and should not be guaranteed.”</a:t>
            </a:r>
            <a:br>
              <a:rPr lang="en-US" sz="2100" kern="100">
                <a:effectLst/>
                <a:latin typeface="Calibri" panose="020F0502020204030204" pitchFamily="34" charset="0"/>
                <a:ea typeface="Calibri" panose="020F0502020204030204" pitchFamily="34" charset="0"/>
                <a:cs typeface="Times New Roman" panose="02020603050405020304" pitchFamily="18" charset="0"/>
              </a:rPr>
            </a:br>
            <a:endParaRPr lang="en-US" sz="2100"/>
          </a:p>
        </p:txBody>
      </p:sp>
      <p:sp>
        <p:nvSpPr>
          <p:cNvPr id="3" name="Subtitle 2">
            <a:extLst>
              <a:ext uri="{FF2B5EF4-FFF2-40B4-BE49-F238E27FC236}">
                <a16:creationId xmlns:a16="http://schemas.microsoft.com/office/drawing/2014/main" id="{170721D2-E5F4-96A1-B953-7B0C7F06F950}"/>
              </a:ext>
            </a:extLst>
          </p:cNvPr>
          <p:cNvSpPr>
            <a:spLocks noGrp="1"/>
          </p:cNvSpPr>
          <p:nvPr>
            <p:ph type="subTitle" idx="1"/>
          </p:nvPr>
        </p:nvSpPr>
        <p:spPr>
          <a:xfrm>
            <a:off x="1071223" y="4074784"/>
            <a:ext cx="5367526" cy="1640216"/>
          </a:xfrm>
        </p:spPr>
        <p:txBody>
          <a:bodyPr anchor="t">
            <a:normAutofit/>
          </a:bodyPr>
          <a:lstStyle/>
          <a:p>
            <a:pPr algn="l">
              <a:lnSpc>
                <a:spcPct val="100000"/>
              </a:lnSpc>
            </a:pPr>
            <a:r>
              <a:rPr lang="en-US" u="sng">
                <a:effectLst/>
                <a:latin typeface="Calibri" panose="020F0502020204030204" pitchFamily="34" charset="0"/>
                <a:ea typeface="Calibri" panose="020F0502020204030204" pitchFamily="34" charset="0"/>
                <a:cs typeface="Times New Roman" panose="02020603050405020304" pitchFamily="18" charset="0"/>
              </a:rPr>
              <a:t>The Affordable Care Act (ACA), a/k/a Obamacare, was signed into law on March 23, 2010</a:t>
            </a:r>
            <a:r>
              <a:rPr lang="en-US">
                <a:effectLst/>
                <a:latin typeface="Calibri" panose="020F0502020204030204" pitchFamily="34" charset="0"/>
                <a:ea typeface="Calibri" panose="020F0502020204030204" pitchFamily="34" charset="0"/>
                <a:cs typeface="Times New Roman" panose="02020603050405020304" pitchFamily="18" charset="0"/>
              </a:rPr>
              <a:t>.  Obamacare laid the groundwork for the current degradation of healthcare set in motion over 100 years ago by the Rockefellers. </a:t>
            </a:r>
            <a:endParaRPr lang="en-US"/>
          </a:p>
        </p:txBody>
      </p:sp>
      <p:pic>
        <p:nvPicPr>
          <p:cNvPr id="7" name="Graphic 6" descr="Captain">
            <a:extLst>
              <a:ext uri="{FF2B5EF4-FFF2-40B4-BE49-F238E27FC236}">
                <a16:creationId xmlns:a16="http://schemas.microsoft.com/office/drawing/2014/main" id="{E75505E3-2498-A9B8-334F-FEAD933902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6827" y="1378156"/>
            <a:ext cx="4125186" cy="4125186"/>
          </a:xfrm>
          <a:prstGeom prst="rect">
            <a:avLst/>
          </a:prstGeom>
        </p:spPr>
      </p:pic>
    </p:spTree>
    <p:extLst>
      <p:ext uri="{BB962C8B-B14F-4D97-AF65-F5344CB8AC3E}">
        <p14:creationId xmlns:p14="http://schemas.microsoft.com/office/powerpoint/2010/main" val="848374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C91122-19B2-3214-219C-B365A75F7A3D}"/>
              </a:ext>
            </a:extLst>
          </p:cNvPr>
          <p:cNvPicPr>
            <a:picLocks noChangeAspect="1"/>
          </p:cNvPicPr>
          <p:nvPr/>
        </p:nvPicPr>
        <p:blipFill rotWithShape="1">
          <a:blip r:embed="rId2">
            <a:alphaModFix/>
          </a:blip>
          <a:srcRect b="20"/>
          <a:stretch/>
        </p:blipFill>
        <p:spPr>
          <a:xfrm>
            <a:off x="0" y="0"/>
            <a:ext cx="12192000" cy="6858000"/>
          </a:xfrm>
          <a:prstGeom prst="rect">
            <a:avLst/>
          </a:prstGeom>
        </p:spPr>
      </p:pic>
    </p:spTree>
    <p:extLst>
      <p:ext uri="{BB962C8B-B14F-4D97-AF65-F5344CB8AC3E}">
        <p14:creationId xmlns:p14="http://schemas.microsoft.com/office/powerpoint/2010/main" val="2245079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Content Placeholder 4">
            <a:extLst>
              <a:ext uri="{FF2B5EF4-FFF2-40B4-BE49-F238E27FC236}">
                <a16:creationId xmlns:a16="http://schemas.microsoft.com/office/drawing/2014/main" id="{36EA06A5-3908-8060-4081-09A97EA32198}"/>
              </a:ext>
            </a:extLst>
          </p:cNvPr>
          <p:cNvPicPr>
            <a:picLocks noGrp="1" noChangeAspect="1"/>
          </p:cNvPicPr>
          <p:nvPr>
            <p:ph idx="1"/>
          </p:nvPr>
        </p:nvPicPr>
        <p:blipFill rotWithShape="1">
          <a:blip r:embed="rId3">
            <a:alphaModFix/>
          </a:blip>
          <a:srcRect/>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DBAAD6-D8FE-3331-3A6D-701D98005DD1}"/>
              </a:ext>
            </a:extLst>
          </p:cNvPr>
          <p:cNvSpPr>
            <a:spLocks noGrp="1"/>
          </p:cNvSpPr>
          <p:nvPr>
            <p:ph type="title"/>
          </p:nvPr>
        </p:nvSpPr>
        <p:spPr>
          <a:xfrm>
            <a:off x="1005654" y="565846"/>
            <a:ext cx="4958128" cy="3755144"/>
          </a:xfrm>
        </p:spPr>
        <p:txBody>
          <a:bodyPr vert="horz" lIns="91440" tIns="45720" rIns="91440" bIns="45720" rtlCol="0" anchor="b">
            <a:normAutofit/>
          </a:bodyPr>
          <a:lstStyle/>
          <a:p>
            <a:pPr defTabSz="914400"/>
            <a:r>
              <a:rPr lang="en-US">
                <a:solidFill>
                  <a:srgbClr val="FFFFFF"/>
                </a:solidFill>
                <a:effectLst/>
              </a:rPr>
              <a:t>COVID exposed the reality of medical murder – the disabled</a:t>
            </a:r>
            <a:endParaRPr lang="en-US">
              <a:solidFill>
                <a:srgbClr val="FFFFFF"/>
              </a:solidFill>
            </a:endParaRPr>
          </a:p>
        </p:txBody>
      </p:sp>
    </p:spTree>
    <p:extLst>
      <p:ext uri="{BB962C8B-B14F-4D97-AF65-F5344CB8AC3E}">
        <p14:creationId xmlns:p14="http://schemas.microsoft.com/office/powerpoint/2010/main" val="1982920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7D6AD7B-8A8F-6F4B-030F-85CA81382944}"/>
              </a:ext>
            </a:extLst>
          </p:cNvPr>
          <p:cNvPicPr>
            <a:picLocks noGrp="1" noChangeAspect="1"/>
          </p:cNvPicPr>
          <p:nvPr>
            <p:ph idx="1"/>
          </p:nvPr>
        </p:nvPicPr>
        <p:blipFill rotWithShape="1">
          <a:blip r:embed="rId2">
            <a:alphaModFix/>
          </a:blip>
          <a:srcRect t="20"/>
          <a:stretch/>
        </p:blipFill>
        <p:spPr>
          <a:xfrm>
            <a:off x="20" y="10"/>
            <a:ext cx="12191980" cy="6856614"/>
          </a:xfrm>
          <a:prstGeom prst="rect">
            <a:avLst/>
          </a:prstGeom>
        </p:spPr>
      </p:pic>
    </p:spTree>
    <p:extLst>
      <p:ext uri="{BB962C8B-B14F-4D97-AF65-F5344CB8AC3E}">
        <p14:creationId xmlns:p14="http://schemas.microsoft.com/office/powerpoint/2010/main" val="3395984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6E329C47-2D4A-F23A-99AE-67D72E859C5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8907" b="21014"/>
          <a:stretch/>
        </p:blipFill>
        <p:spPr>
          <a:xfrm>
            <a:off x="-3028" y="116751"/>
            <a:ext cx="12191980" cy="6856614"/>
          </a:xfrm>
          <a:prstGeom prst="rect">
            <a:avLst/>
          </a:prstGeom>
        </p:spPr>
      </p:pic>
      <p:sp>
        <p:nvSpPr>
          <p:cNvPr id="2" name="Title 1">
            <a:extLst>
              <a:ext uri="{FF2B5EF4-FFF2-40B4-BE49-F238E27FC236}">
                <a16:creationId xmlns:a16="http://schemas.microsoft.com/office/drawing/2014/main" id="{72D9F374-1D94-5147-F378-271E3490BD36}"/>
              </a:ext>
            </a:extLst>
          </p:cNvPr>
          <p:cNvSpPr>
            <a:spLocks noGrp="1"/>
          </p:cNvSpPr>
          <p:nvPr>
            <p:ph type="title"/>
          </p:nvPr>
        </p:nvSpPr>
        <p:spPr>
          <a:xfrm>
            <a:off x="322310" y="726066"/>
            <a:ext cx="4795282" cy="5018227"/>
          </a:xfrm>
        </p:spPr>
        <p:txBody>
          <a:bodyPr anchor="ctr">
            <a:normAutofit fontScale="90000"/>
          </a:bodyPr>
          <a:lstStyle/>
          <a:p>
            <a:r>
              <a:rPr lang="en-US" sz="4400" dirty="0">
                <a:effectLst/>
                <a:latin typeface="Calibri" panose="020F0502020204030204" pitchFamily="34" charset="0"/>
                <a:ea typeface="Calibri" panose="020F0502020204030204" pitchFamily="34" charset="0"/>
                <a:cs typeface="Times New Roman" panose="02020603050405020304" pitchFamily="18" charset="0"/>
              </a:rPr>
              <a:t>We’ve been programmed to believe lies – from all sides and angles</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br>
              <a:rPr lang="en-US" sz="4400" dirty="0">
                <a:effectLst/>
                <a:latin typeface="Calibri" panose="020F0502020204030204" pitchFamily="34" charset="0"/>
                <a:ea typeface="Calibri" panose="020F0502020204030204" pitchFamily="34" charset="0"/>
                <a:cs typeface="Times New Roman" panose="02020603050405020304" pitchFamily="18" charset="0"/>
              </a:rPr>
            </a:br>
            <a:br>
              <a:rPr lang="en-US" sz="4400" dirty="0"/>
            </a:br>
            <a:br>
              <a:rPr lang="en-US" dirty="0">
                <a:solidFill>
                  <a:srgbClr val="FFFFFF"/>
                </a:solidFill>
              </a:rPr>
            </a:br>
            <a:endParaRPr lang="en-US" dirty="0">
              <a:solidFill>
                <a:srgbClr val="FFFFFF"/>
              </a:solidFill>
            </a:endParaRPr>
          </a:p>
        </p:txBody>
      </p:sp>
      <p:sp>
        <p:nvSpPr>
          <p:cNvPr id="3" name="Content Placeholder 2">
            <a:extLst>
              <a:ext uri="{FF2B5EF4-FFF2-40B4-BE49-F238E27FC236}">
                <a16:creationId xmlns:a16="http://schemas.microsoft.com/office/drawing/2014/main" id="{50F81713-DD84-AB37-7483-CBC99C9177C1}"/>
              </a:ext>
            </a:extLst>
          </p:cNvPr>
          <p:cNvSpPr>
            <a:spLocks noGrp="1"/>
          </p:cNvSpPr>
          <p:nvPr>
            <p:ph idx="1"/>
          </p:nvPr>
        </p:nvSpPr>
        <p:spPr>
          <a:xfrm>
            <a:off x="4614203" y="520505"/>
            <a:ext cx="6559075" cy="6049107"/>
          </a:xfrm>
        </p:spPr>
        <p:txBody>
          <a:bodyPr anchor="ctr">
            <a:noAutofit/>
          </a:bodyPr>
          <a:lstStyle/>
          <a:p>
            <a:pPr lvl="8">
              <a:lnSpc>
                <a:spcPct val="100000"/>
              </a:lnSpc>
            </a:pPr>
            <a:endParaRPr lang="en-US" dirty="0">
              <a:solidFill>
                <a:srgbClr val="FFFFFF"/>
              </a:solidFill>
            </a:endParaRPr>
          </a:p>
        </p:txBody>
      </p:sp>
    </p:spTree>
    <p:extLst>
      <p:ext uri="{BB962C8B-B14F-4D97-AF65-F5344CB8AC3E}">
        <p14:creationId xmlns:p14="http://schemas.microsoft.com/office/powerpoint/2010/main" val="297307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208F-F37E-3E06-3028-D177FE17BD71}"/>
              </a:ext>
            </a:extLst>
          </p:cNvPr>
          <p:cNvSpPr>
            <a:spLocks noGrp="1"/>
          </p:cNvSpPr>
          <p:nvPr>
            <p:ph type="title"/>
          </p:nvPr>
        </p:nvSpPr>
        <p:spPr/>
        <p:txBody>
          <a:bodyPr>
            <a:noAutofit/>
          </a:bodyPr>
          <a:lstStyle/>
          <a:p>
            <a:r>
              <a:rPr lang="en-US" sz="2800" b="0" i="0" dirty="0">
                <a:solidFill>
                  <a:srgbClr val="212121"/>
                </a:solidFill>
                <a:effectLst/>
                <a:latin typeface="Cambria" panose="02040503050406030204" pitchFamily="18" charset="0"/>
              </a:rPr>
              <a:t>Palin said she was “devastated and shocked” to receive a prenatal diagnosis of Down syndrome. With abortion rates hovering around  90% after Down syndrome is diagnosed, she isn't the only one who has feared the unknown.</a:t>
            </a:r>
            <a:endParaRPr lang="en-US" sz="2800" dirty="0"/>
          </a:p>
        </p:txBody>
      </p:sp>
      <p:pic>
        <p:nvPicPr>
          <p:cNvPr id="7" name="Content Placeholder 6">
            <a:extLst>
              <a:ext uri="{FF2B5EF4-FFF2-40B4-BE49-F238E27FC236}">
                <a16:creationId xmlns:a16="http://schemas.microsoft.com/office/drawing/2014/main" id="{79C73F7A-BAAA-B63D-0BA4-CC7B60F23A40}"/>
              </a:ext>
            </a:extLst>
          </p:cNvPr>
          <p:cNvPicPr>
            <a:picLocks noGrp="1" noChangeAspect="1"/>
          </p:cNvPicPr>
          <p:nvPr>
            <p:ph idx="1"/>
          </p:nvPr>
        </p:nvPicPr>
        <p:blipFill>
          <a:blip r:embed="rId2"/>
          <a:stretch>
            <a:fillRect/>
          </a:stretch>
        </p:blipFill>
        <p:spPr>
          <a:xfrm>
            <a:off x="1733550" y="1949450"/>
            <a:ext cx="9474551" cy="5329435"/>
          </a:xfrm>
        </p:spPr>
      </p:pic>
    </p:spTree>
    <p:extLst>
      <p:ext uri="{BB962C8B-B14F-4D97-AF65-F5344CB8AC3E}">
        <p14:creationId xmlns:p14="http://schemas.microsoft.com/office/powerpoint/2010/main" val="825622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C840-1139-1192-378A-B148D53700F1}"/>
              </a:ext>
            </a:extLst>
          </p:cNvPr>
          <p:cNvSpPr>
            <a:spLocks noGrp="1"/>
          </p:cNvSpPr>
          <p:nvPr>
            <p:ph type="title"/>
          </p:nvPr>
        </p:nvSpPr>
        <p:spPr/>
        <p:txBody>
          <a:bodyPr>
            <a:normAutofit/>
          </a:bodyPr>
          <a:lstStyle/>
          <a:p>
            <a:pPr algn="ctr"/>
            <a:r>
              <a:rPr lang="en-US" sz="3200" b="1" dirty="0">
                <a:effectLst/>
                <a:latin typeface="Calibri" panose="020F0502020204030204" pitchFamily="34" charset="0"/>
                <a:ea typeface="Calibri" panose="020F0502020204030204" pitchFamily="34" charset="0"/>
                <a:cs typeface="Times New Roman" panose="02020603050405020304" pitchFamily="18" charset="0"/>
              </a:rPr>
              <a:t>Elderly Financial Statistics:  105X increase in Medicare/Medicaid costs in 49 years – over 10,000%!</a:t>
            </a:r>
            <a:endParaRPr lang="en-US" sz="6600" b="1" dirty="0"/>
          </a:p>
        </p:txBody>
      </p:sp>
      <p:pic>
        <p:nvPicPr>
          <p:cNvPr id="5" name="Content Placeholder 4">
            <a:extLst>
              <a:ext uri="{FF2B5EF4-FFF2-40B4-BE49-F238E27FC236}">
                <a16:creationId xmlns:a16="http://schemas.microsoft.com/office/drawing/2014/main" id="{03465BCB-513C-28BB-ADF3-C60BA892068C}"/>
              </a:ext>
            </a:extLst>
          </p:cNvPr>
          <p:cNvPicPr>
            <a:picLocks noGrp="1" noChangeAspect="1"/>
          </p:cNvPicPr>
          <p:nvPr>
            <p:ph idx="1"/>
          </p:nvPr>
        </p:nvPicPr>
        <p:blipFill rotWithShape="1">
          <a:blip r:embed="rId2"/>
          <a:srcRect l="18186" t="12158" r="20687" b="48732"/>
          <a:stretch/>
        </p:blipFill>
        <p:spPr>
          <a:xfrm>
            <a:off x="326570" y="1959429"/>
            <a:ext cx="11346025" cy="4083362"/>
          </a:xfrm>
        </p:spPr>
      </p:pic>
    </p:spTree>
    <p:extLst>
      <p:ext uri="{BB962C8B-B14F-4D97-AF65-F5344CB8AC3E}">
        <p14:creationId xmlns:p14="http://schemas.microsoft.com/office/powerpoint/2010/main" val="2684307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7F82F-62F1-1F79-49CE-C5AB8EAD8486}"/>
              </a:ext>
            </a:extLst>
          </p:cNvPr>
          <p:cNvSpPr>
            <a:spLocks noGrp="1"/>
          </p:cNvSpPr>
          <p:nvPr>
            <p:ph type="title"/>
          </p:nvPr>
        </p:nvSpPr>
        <p:spPr/>
        <p:txBody>
          <a:bodyPr>
            <a:normAutofit/>
          </a:bodyPr>
          <a:lstStyle/>
          <a:p>
            <a:pPr algn="ctr"/>
            <a:r>
              <a:rPr lang="en-US" sz="3200" b="1" dirty="0">
                <a:effectLst/>
                <a:latin typeface="Calibri" panose="020F0502020204030204" pitchFamily="34" charset="0"/>
                <a:ea typeface="Calibri" panose="020F0502020204030204" pitchFamily="34" charset="0"/>
                <a:cs typeface="Times New Roman" panose="02020603050405020304" pitchFamily="18" charset="0"/>
              </a:rPr>
              <a:t>Elderly Financial Statistics:  216X increase in nursing care facility costs in 59 years – over 20,000%!</a:t>
            </a:r>
            <a:endParaRPr lang="en-US" sz="6600" b="1" dirty="0"/>
          </a:p>
        </p:txBody>
      </p:sp>
      <p:pic>
        <p:nvPicPr>
          <p:cNvPr id="5" name="Content Placeholder 4">
            <a:extLst>
              <a:ext uri="{FF2B5EF4-FFF2-40B4-BE49-F238E27FC236}">
                <a16:creationId xmlns:a16="http://schemas.microsoft.com/office/drawing/2014/main" id="{E9CD822A-2E00-3536-393F-83F9E34911E1}"/>
              </a:ext>
            </a:extLst>
          </p:cNvPr>
          <p:cNvPicPr>
            <a:picLocks noGrp="1" noChangeAspect="1"/>
          </p:cNvPicPr>
          <p:nvPr>
            <p:ph idx="1"/>
          </p:nvPr>
        </p:nvPicPr>
        <p:blipFill rotWithShape="1">
          <a:blip r:embed="rId2"/>
          <a:srcRect l="18811" t="12133" r="23148" b="20088"/>
          <a:stretch/>
        </p:blipFill>
        <p:spPr>
          <a:xfrm>
            <a:off x="2211793" y="1536242"/>
            <a:ext cx="7482712" cy="5321758"/>
          </a:xfrm>
        </p:spPr>
      </p:pic>
    </p:spTree>
    <p:extLst>
      <p:ext uri="{BB962C8B-B14F-4D97-AF65-F5344CB8AC3E}">
        <p14:creationId xmlns:p14="http://schemas.microsoft.com/office/powerpoint/2010/main" val="29616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4BD85A-D3B2-C956-AF23-9924AC28DB7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48290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56417-619B-F9D7-00B9-94DCC69ED25C}"/>
              </a:ext>
            </a:extLst>
          </p:cNvPr>
          <p:cNvSpPr>
            <a:spLocks noGrp="1"/>
          </p:cNvSpPr>
          <p:nvPr>
            <p:ph type="title"/>
          </p:nvPr>
        </p:nvSpPr>
        <p:spPr>
          <a:xfrm>
            <a:off x="458694" y="365760"/>
            <a:ext cx="10999298" cy="1838251"/>
          </a:xfrm>
        </p:spPr>
        <p:txBody>
          <a:bodyPr>
            <a:normAutofit/>
          </a:bodyPr>
          <a:lstStyle/>
          <a:p>
            <a:pPr algn="ctr"/>
            <a:r>
              <a:rPr lang="en-US" sz="3600" b="1" dirty="0">
                <a:effectLst/>
                <a:latin typeface="Calibri" panose="020F0502020204030204" pitchFamily="34" charset="0"/>
                <a:ea typeface="Calibri" panose="020F0502020204030204" pitchFamily="34" charset="0"/>
                <a:cs typeface="Times New Roman" panose="02020603050405020304" pitchFamily="18" charset="0"/>
              </a:rPr>
              <a:t>COVID death numbers in nursing homes make no sense – 10% vs. 1% reality</a:t>
            </a:r>
            <a:br>
              <a:rPr lang="en-US" sz="3600" b="1" dirty="0">
                <a:effectLst/>
                <a:latin typeface="Calibri" panose="020F0502020204030204" pitchFamily="34" charset="0"/>
                <a:ea typeface="Calibri" panose="020F0502020204030204" pitchFamily="34" charset="0"/>
                <a:cs typeface="Times New Roman" panose="02020603050405020304" pitchFamily="18" charset="0"/>
              </a:rPr>
            </a:br>
            <a:r>
              <a:rPr lang="en-US"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https://rumble.com/v1dzhh9-mel-k-with-scott-schara-and-vera-sharav-on-medical-tyranny-then-and-now.html</a:t>
            </a:r>
            <a:br>
              <a:rPr lang="en-US"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br>
            <a:r>
              <a:rPr lang="en-US"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https://rumble.com/v1do9gx-july-22-2022-scott-schara-and-vera-sharav.html</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5400" b="1" dirty="0"/>
          </a:p>
        </p:txBody>
      </p:sp>
      <p:pic>
        <p:nvPicPr>
          <p:cNvPr id="6" name="Content Placeholder 5">
            <a:extLst>
              <a:ext uri="{FF2B5EF4-FFF2-40B4-BE49-F238E27FC236}">
                <a16:creationId xmlns:a16="http://schemas.microsoft.com/office/drawing/2014/main" id="{21932CD0-5D76-9D2E-4C3C-46AB642C3CED}"/>
              </a:ext>
            </a:extLst>
          </p:cNvPr>
          <p:cNvPicPr>
            <a:picLocks noGrp="1" noChangeAspect="1"/>
          </p:cNvPicPr>
          <p:nvPr>
            <p:ph sz="half" idx="1"/>
          </p:nvPr>
        </p:nvPicPr>
        <p:blipFill rotWithShape="1">
          <a:blip r:embed="rId4"/>
          <a:srcRect t="13435" r="16272"/>
          <a:stretch/>
        </p:blipFill>
        <p:spPr>
          <a:xfrm>
            <a:off x="458788" y="2295525"/>
            <a:ext cx="5622459" cy="3269803"/>
          </a:xfrm>
        </p:spPr>
      </p:pic>
      <p:pic>
        <p:nvPicPr>
          <p:cNvPr id="8" name="Content Placeholder 7">
            <a:extLst>
              <a:ext uri="{FF2B5EF4-FFF2-40B4-BE49-F238E27FC236}">
                <a16:creationId xmlns:a16="http://schemas.microsoft.com/office/drawing/2014/main" id="{8DE0CB56-14DE-EC01-0F66-1CC5A8223726}"/>
              </a:ext>
            </a:extLst>
          </p:cNvPr>
          <p:cNvPicPr>
            <a:picLocks noGrp="1" noChangeAspect="1"/>
          </p:cNvPicPr>
          <p:nvPr>
            <p:ph sz="half" idx="2"/>
          </p:nvPr>
        </p:nvPicPr>
        <p:blipFill rotWithShape="1">
          <a:blip r:embed="rId5"/>
          <a:srcRect l="16272" t="13434" r="33713" b="1"/>
          <a:stretch/>
        </p:blipFill>
        <p:spPr>
          <a:xfrm>
            <a:off x="6554561" y="2204011"/>
            <a:ext cx="4276723" cy="4163750"/>
          </a:xfrm>
        </p:spPr>
      </p:pic>
    </p:spTree>
    <p:extLst>
      <p:ext uri="{BB962C8B-B14F-4D97-AF65-F5344CB8AC3E}">
        <p14:creationId xmlns:p14="http://schemas.microsoft.com/office/powerpoint/2010/main" val="2920792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949450"/>
            <a:ext cx="11274425" cy="4195763"/>
          </a:xfrm>
        </p:spPr>
        <p:txBody>
          <a:bodyPr>
            <a:normAutofit/>
          </a:bodyPr>
          <a:lstStyle/>
          <a:p>
            <a:pPr marL="0" indent="0" algn="ctr">
              <a:buNone/>
            </a:pPr>
            <a:r>
              <a:rPr lang="en-US"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a:t>
            </a:r>
            <a:r>
              <a:rPr lang="en-US" sz="36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  </a:t>
            </a:r>
            <a:r>
              <a:rPr lang="en-US"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The disabled and the elderly are the low hanging fruit </a:t>
            </a:r>
            <a:r>
              <a:rPr lang="en-US" dirty="0">
                <a:solidFill>
                  <a:srgbClr val="FF0000"/>
                </a:solidFill>
                <a:latin typeface="Berlin Sans FB Demi" panose="020E0802020502020306" pitchFamily="34" charset="0"/>
                <a:ea typeface="Calibri" panose="020F0502020204030204" pitchFamily="34" charset="0"/>
                <a:cs typeface="Times New Roman" panose="02020603050405020304" pitchFamily="18" charset="0"/>
              </a:rPr>
              <a:t>of</a:t>
            </a:r>
            <a:r>
              <a:rPr lang="en-US"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 the eugenics mindset the culture has adopted.  Hastening death is murder.</a:t>
            </a:r>
          </a:p>
          <a:p>
            <a:pPr marL="0" indent="0" algn="ctr">
              <a:buNone/>
            </a:pPr>
            <a:r>
              <a:rPr lang="en-US" sz="3600" dirty="0">
                <a:solidFill>
                  <a:srgbClr val="FF0000"/>
                </a:solidFill>
                <a:latin typeface="Berlin Sans FB Demi" panose="020E0802020502020306" pitchFamily="34" charset="0"/>
                <a:cs typeface="Times New Roman" panose="02020603050405020304" pitchFamily="18" charset="0"/>
              </a:rPr>
              <a:t>History never stopped repeating itself:</a:t>
            </a:r>
          </a:p>
          <a:p>
            <a:pPr marL="0" indent="0" algn="ctr">
              <a:buNone/>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https://ouramazinggrace.net/Videos/News/Genocide%20Then%20and%20Now.mp4</a:t>
            </a:r>
            <a:endParaRPr lang="en-US" sz="3600" dirty="0">
              <a:solidFill>
                <a:srgbClr val="FF0000"/>
              </a:solidFill>
              <a:latin typeface="Berlin Sans FB Demi" panose="020E0802020502020306" pitchFamily="34" charset="0"/>
            </a:endParaRPr>
          </a:p>
        </p:txBody>
      </p:sp>
    </p:spTree>
    <p:extLst>
      <p:ext uri="{BB962C8B-B14F-4D97-AF65-F5344CB8AC3E}">
        <p14:creationId xmlns:p14="http://schemas.microsoft.com/office/powerpoint/2010/main" val="1741537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2" name="Rectangle 11">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a:extLst>
              <a:ext uri="{FF2B5EF4-FFF2-40B4-BE49-F238E27FC236}">
                <a16:creationId xmlns:a16="http://schemas.microsoft.com/office/drawing/2014/main" id="{9CE46BF1-F100-D33D-EB58-E5D55D12E82B}"/>
              </a:ext>
            </a:extLst>
          </p:cNvPr>
          <p:cNvPicPr>
            <a:picLocks noChangeAspect="1"/>
          </p:cNvPicPr>
          <p:nvPr/>
        </p:nvPicPr>
        <p:blipFill rotWithShape="1">
          <a:blip r:embed="rId3">
            <a:alphaModFix amt="60000"/>
          </a:blip>
          <a:srcRect t="20511"/>
          <a:stretch/>
        </p:blipFill>
        <p:spPr>
          <a:xfrm>
            <a:off x="20" y="10"/>
            <a:ext cx="12191980" cy="6856614"/>
          </a:xfrm>
          <a:prstGeom prst="rect">
            <a:avLst/>
          </a:prstGeom>
        </p:spPr>
      </p:pic>
      <p:sp>
        <p:nvSpPr>
          <p:cNvPr id="2" name="Title 1">
            <a:extLst>
              <a:ext uri="{FF2B5EF4-FFF2-40B4-BE49-F238E27FC236}">
                <a16:creationId xmlns:a16="http://schemas.microsoft.com/office/drawing/2014/main" id="{F0F2B441-DC29-2281-E18F-6045821DCC99}"/>
              </a:ext>
            </a:extLst>
          </p:cNvPr>
          <p:cNvSpPr>
            <a:spLocks noGrp="1"/>
          </p:cNvSpPr>
          <p:nvPr>
            <p:ph type="title"/>
          </p:nvPr>
        </p:nvSpPr>
        <p:spPr>
          <a:xfrm>
            <a:off x="838200" y="740211"/>
            <a:ext cx="7530685" cy="3163864"/>
          </a:xfrm>
        </p:spPr>
        <p:txBody>
          <a:bodyPr vert="horz" lIns="91440" tIns="45720" rIns="91440" bIns="45720" rtlCol="0" anchor="b">
            <a:normAutofit/>
          </a:bodyPr>
          <a:lstStyle/>
          <a:p>
            <a:pPr defTabSz="914400"/>
            <a:r>
              <a:rPr lang="en-US" sz="5200">
                <a:solidFill>
                  <a:srgbClr val="FFFFFF"/>
                </a:solidFill>
                <a:effectLst/>
              </a:rPr>
              <a:t>Eugenics doesn’t just apply to the disabled and the elderly </a:t>
            </a:r>
            <a:endParaRPr lang="en-US" sz="5200">
              <a:solidFill>
                <a:srgbClr val="FFFFFF"/>
              </a:solidFill>
            </a:endParaRPr>
          </a:p>
        </p:txBody>
      </p:sp>
    </p:spTree>
    <p:extLst>
      <p:ext uri="{BB962C8B-B14F-4D97-AF65-F5344CB8AC3E}">
        <p14:creationId xmlns:p14="http://schemas.microsoft.com/office/powerpoint/2010/main" val="396548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8ED5E97A-D21B-4AA4-83CF-DA3A380E30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14" name="Picture 13">
              <a:extLst>
                <a:ext uri="{FF2B5EF4-FFF2-40B4-BE49-F238E27FC236}">
                  <a16:creationId xmlns:a16="http://schemas.microsoft.com/office/drawing/2014/main" id="{8AF5706D-4464-450F-93F4-853EDF68CE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3E0FB244-C158-43A9-AD7A-05DC5BBF6D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9ADA4005-22B6-BEDE-0391-54CBB16FB2FE}"/>
              </a:ext>
            </a:extLst>
          </p:cNvPr>
          <p:cNvSpPr>
            <a:spLocks noGrp="1"/>
          </p:cNvSpPr>
          <p:nvPr>
            <p:ph type="title"/>
          </p:nvPr>
        </p:nvSpPr>
        <p:spPr>
          <a:xfrm>
            <a:off x="838200" y="586992"/>
            <a:ext cx="5638800" cy="2461008"/>
          </a:xfrm>
        </p:spPr>
        <p:txBody>
          <a:bodyPr>
            <a:normAutofit/>
          </a:bodyPr>
          <a:lstStyle/>
          <a:p>
            <a:r>
              <a:rPr lang="en-US" dirty="0"/>
              <a:t>A convergence of attacks on the entire population</a:t>
            </a:r>
          </a:p>
        </p:txBody>
      </p:sp>
      <p:sp>
        <p:nvSpPr>
          <p:cNvPr id="3" name="Content Placeholder 2">
            <a:extLst>
              <a:ext uri="{FF2B5EF4-FFF2-40B4-BE49-F238E27FC236}">
                <a16:creationId xmlns:a16="http://schemas.microsoft.com/office/drawing/2014/main" id="{5688136A-FCB8-17FD-7365-97ED797AF968}"/>
              </a:ext>
            </a:extLst>
          </p:cNvPr>
          <p:cNvSpPr>
            <a:spLocks noGrp="1"/>
          </p:cNvSpPr>
          <p:nvPr>
            <p:ph idx="1"/>
          </p:nvPr>
        </p:nvSpPr>
        <p:spPr>
          <a:xfrm>
            <a:off x="838200" y="3124200"/>
            <a:ext cx="5638437" cy="3156166"/>
          </a:xfrm>
        </p:spPr>
        <p:txBody>
          <a:bodyPr anchor="ctr">
            <a:normAutofit/>
          </a:bodyPr>
          <a:lstStyle/>
          <a:p>
            <a:pPr marL="0" indent="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Medical murder (the lane I’m in) is only one tentacle of the depopulation agenda – wars, famine, food shortages, China threats, climate manipulation, poisoning (food and water), controlling the power grid, buying and selling with fake money, 5G, phone radiation, fluoride in water, mercury fillings, organ harvesting, </a:t>
            </a:r>
            <a:r>
              <a:rPr lang="en-US" sz="1800" dirty="0">
                <a:effectLst/>
                <a:latin typeface="Calibri" panose="020F0502020204030204" pitchFamily="34" charset="0"/>
                <a:ea typeface="Calibri" panose="020F0502020204030204" pitchFamily="34" charset="0"/>
                <a:cs typeface="Times New Roman" panose="02020603050405020304" pitchFamily="18" charset="0"/>
              </a:rPr>
              <a:t>child sacrifice, child trafficking,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open borders, trans movement; CBDC – a convergence that is all part of the ultimate control grid!</a:t>
            </a:r>
          </a:p>
          <a:p>
            <a:endParaRPr lang="en-US" sz="1800" dirty="0"/>
          </a:p>
        </p:txBody>
      </p:sp>
      <p:pic>
        <p:nvPicPr>
          <p:cNvPr id="5" name="Picture 4" descr="Sea of buildings at twilight">
            <a:extLst>
              <a:ext uri="{FF2B5EF4-FFF2-40B4-BE49-F238E27FC236}">
                <a16:creationId xmlns:a16="http://schemas.microsoft.com/office/drawing/2014/main" id="{18982DF8-AB2F-1C77-230D-02A7352571D6}"/>
              </a:ext>
            </a:extLst>
          </p:cNvPr>
          <p:cNvPicPr>
            <a:picLocks noChangeAspect="1"/>
          </p:cNvPicPr>
          <p:nvPr/>
        </p:nvPicPr>
        <p:blipFill rotWithShape="1">
          <a:blip r:embed="rId4"/>
          <a:srcRect l="17604" r="30508" b="-2"/>
          <a:stretch/>
        </p:blipFill>
        <p:spPr>
          <a:xfrm>
            <a:off x="6861048" y="1"/>
            <a:ext cx="5330952" cy="6858000"/>
          </a:xfrm>
          <a:prstGeom prst="rect">
            <a:avLst/>
          </a:prstGeom>
        </p:spPr>
      </p:pic>
    </p:spTree>
    <p:extLst>
      <p:ext uri="{BB962C8B-B14F-4D97-AF65-F5344CB8AC3E}">
        <p14:creationId xmlns:p14="http://schemas.microsoft.com/office/powerpoint/2010/main" val="898850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6" name="Picture 15">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8" name="Rectangle 17">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627"/>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 name="Rectangle 19">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2" name="Group 21">
            <a:extLst>
              <a:ext uri="{FF2B5EF4-FFF2-40B4-BE49-F238E27FC236}">
                <a16:creationId xmlns:a16="http://schemas.microsoft.com/office/drawing/2014/main" id="{5BB11B77-16CE-4796-9677-F0ED67FCE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23" name="Picture 22">
              <a:extLst>
                <a:ext uri="{FF2B5EF4-FFF2-40B4-BE49-F238E27FC236}">
                  <a16:creationId xmlns:a16="http://schemas.microsoft.com/office/drawing/2014/main" id="{EF26510D-AF6F-45BA-9996-9EA0F149D09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4" name="Picture 23">
              <a:extLst>
                <a:ext uri="{FF2B5EF4-FFF2-40B4-BE49-F238E27FC236}">
                  <a16:creationId xmlns:a16="http://schemas.microsoft.com/office/drawing/2014/main" id="{5E04EA3F-927A-42F5-96EF-44DCE97863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ECEC46D6-E6E8-E3BE-A9B5-6629ABCACEDA}"/>
              </a:ext>
            </a:extLst>
          </p:cNvPr>
          <p:cNvSpPr>
            <a:spLocks noGrp="1"/>
          </p:cNvSpPr>
          <p:nvPr>
            <p:ph type="title"/>
          </p:nvPr>
        </p:nvSpPr>
        <p:spPr>
          <a:xfrm>
            <a:off x="7890333" y="831328"/>
            <a:ext cx="4132356" cy="2912691"/>
          </a:xfrm>
        </p:spPr>
        <p:txBody>
          <a:bodyPr vert="horz" lIns="91440" tIns="45720" rIns="91440" bIns="45720" rtlCol="0" anchor="b">
            <a:normAutofit/>
          </a:bodyPr>
          <a:lstStyle/>
          <a:p>
            <a:pPr defTabSz="914400">
              <a:lnSpc>
                <a:spcPct val="90000"/>
              </a:lnSpc>
            </a:pPr>
            <a:r>
              <a:rPr lang="en-US" sz="2800" dirty="0">
                <a:effectLst/>
              </a:rPr>
              <a:t>Plans to depopulation the U.S. were formalized in 1967 - </a:t>
            </a:r>
            <a:r>
              <a:rPr lang="en-US" sz="2800" dirty="0" err="1">
                <a:effectLst/>
              </a:rPr>
              <a:t>Berelson</a:t>
            </a:r>
            <a:r>
              <a:rPr lang="en-US" sz="2800" dirty="0">
                <a:effectLst/>
              </a:rPr>
              <a:t> and Jaffe would work together on the 1972 Rockefeller Commission Report</a:t>
            </a:r>
            <a:endParaRPr lang="en-US" sz="2800" dirty="0"/>
          </a:p>
        </p:txBody>
      </p:sp>
      <p:pic>
        <p:nvPicPr>
          <p:cNvPr id="9" name="Content Placeholder 8">
            <a:extLst>
              <a:ext uri="{FF2B5EF4-FFF2-40B4-BE49-F238E27FC236}">
                <a16:creationId xmlns:a16="http://schemas.microsoft.com/office/drawing/2014/main" id="{4B376E63-304C-5EEE-6C7B-DE2D5EA5CA3D}"/>
              </a:ext>
            </a:extLst>
          </p:cNvPr>
          <p:cNvPicPr>
            <a:picLocks noGrp="1" noChangeAspect="1"/>
          </p:cNvPicPr>
          <p:nvPr>
            <p:ph idx="1"/>
          </p:nvPr>
        </p:nvPicPr>
        <p:blipFill rotWithShape="1">
          <a:blip r:embed="rId5"/>
          <a:srcRect l="28546" t="2346" r="28803" b="30231"/>
          <a:stretch/>
        </p:blipFill>
        <p:spPr>
          <a:xfrm>
            <a:off x="-68689" y="83098"/>
            <a:ext cx="7519704" cy="6686550"/>
          </a:xfrm>
          <a:prstGeom prst="rect">
            <a:avLst/>
          </a:prstGeom>
        </p:spPr>
      </p:pic>
    </p:spTree>
    <p:extLst>
      <p:ext uri="{BB962C8B-B14F-4D97-AF65-F5344CB8AC3E}">
        <p14:creationId xmlns:p14="http://schemas.microsoft.com/office/powerpoint/2010/main" val="2148642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627"/>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8" name="Group 17">
            <a:extLst>
              <a:ext uri="{FF2B5EF4-FFF2-40B4-BE49-F238E27FC236}">
                <a16:creationId xmlns:a16="http://schemas.microsoft.com/office/drawing/2014/main" id="{5BB11B77-16CE-4796-9677-F0ED67FCE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19" name="Picture 18">
              <a:extLst>
                <a:ext uri="{FF2B5EF4-FFF2-40B4-BE49-F238E27FC236}">
                  <a16:creationId xmlns:a16="http://schemas.microsoft.com/office/drawing/2014/main" id="{EF26510D-AF6F-45BA-9996-9EA0F149D09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0" name="Picture 19">
              <a:extLst>
                <a:ext uri="{FF2B5EF4-FFF2-40B4-BE49-F238E27FC236}">
                  <a16:creationId xmlns:a16="http://schemas.microsoft.com/office/drawing/2014/main" id="{5E04EA3F-927A-42F5-96EF-44DCE97863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17BEAF96-2088-28F6-1790-220A4DD01CCA}"/>
              </a:ext>
            </a:extLst>
          </p:cNvPr>
          <p:cNvSpPr>
            <a:spLocks noGrp="1"/>
          </p:cNvSpPr>
          <p:nvPr>
            <p:ph type="title"/>
          </p:nvPr>
        </p:nvSpPr>
        <p:spPr>
          <a:xfrm>
            <a:off x="7409930" y="744909"/>
            <a:ext cx="4323376" cy="2912691"/>
          </a:xfrm>
        </p:spPr>
        <p:txBody>
          <a:bodyPr vert="horz" lIns="91440" tIns="45720" rIns="91440" bIns="45720" rtlCol="0" anchor="b">
            <a:normAutofit/>
          </a:bodyPr>
          <a:lstStyle/>
          <a:p>
            <a:pPr defTabSz="914400"/>
            <a:r>
              <a:rPr lang="en-US">
                <a:effectLst/>
              </a:rPr>
              <a:t>Let’s get the kids in on it</a:t>
            </a:r>
            <a:endParaRPr lang="en-US"/>
          </a:p>
        </p:txBody>
      </p:sp>
      <p:pic>
        <p:nvPicPr>
          <p:cNvPr id="5" name="Content Placeholder 4">
            <a:extLst>
              <a:ext uri="{FF2B5EF4-FFF2-40B4-BE49-F238E27FC236}">
                <a16:creationId xmlns:a16="http://schemas.microsoft.com/office/drawing/2014/main" id="{AF8B179C-6550-B1D6-CFD4-7EB18ED7D9B4}"/>
              </a:ext>
            </a:extLst>
          </p:cNvPr>
          <p:cNvPicPr>
            <a:picLocks noGrp="1" noChangeAspect="1"/>
          </p:cNvPicPr>
          <p:nvPr>
            <p:ph idx="1"/>
          </p:nvPr>
        </p:nvPicPr>
        <p:blipFill rotWithShape="1">
          <a:blip r:embed="rId5"/>
          <a:srcRect l="5717" r="2594" b="15305"/>
          <a:stretch/>
        </p:blipFill>
        <p:spPr>
          <a:xfrm>
            <a:off x="133350" y="15324"/>
            <a:ext cx="5962650" cy="6884780"/>
          </a:xfrm>
          <a:prstGeom prst="rect">
            <a:avLst/>
          </a:prstGeom>
        </p:spPr>
      </p:pic>
    </p:spTree>
    <p:extLst>
      <p:ext uri="{BB962C8B-B14F-4D97-AF65-F5344CB8AC3E}">
        <p14:creationId xmlns:p14="http://schemas.microsoft.com/office/powerpoint/2010/main" val="513757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a:extLst>
              <a:ext uri="{FF2B5EF4-FFF2-40B4-BE49-F238E27FC236}">
                <a16:creationId xmlns:a16="http://schemas.microsoft.com/office/drawing/2014/main" id="{22BB7A67-DA0D-20D8-7C65-A63B19D2096F}"/>
              </a:ext>
            </a:extLst>
          </p:cNvPr>
          <p:cNvPicPr>
            <a:picLocks noChangeAspect="1"/>
          </p:cNvPicPr>
          <p:nvPr/>
        </p:nvPicPr>
        <p:blipFill rotWithShape="1">
          <a:blip r:embed="rId2">
            <a:alphaModFix amt="60000"/>
          </a:blip>
          <a:srcRect t="20"/>
          <a:stretch/>
        </p:blipFill>
        <p:spPr>
          <a:xfrm>
            <a:off x="20" y="10"/>
            <a:ext cx="12191980" cy="6856614"/>
          </a:xfrm>
          <a:prstGeom prst="rect">
            <a:avLst/>
          </a:prstGeom>
        </p:spPr>
      </p:pic>
      <p:sp>
        <p:nvSpPr>
          <p:cNvPr id="2" name="Title 1">
            <a:extLst>
              <a:ext uri="{FF2B5EF4-FFF2-40B4-BE49-F238E27FC236}">
                <a16:creationId xmlns:a16="http://schemas.microsoft.com/office/drawing/2014/main" id="{E395992E-F940-2DCB-5B8E-5FA88B5B3CA6}"/>
              </a:ext>
            </a:extLst>
          </p:cNvPr>
          <p:cNvSpPr>
            <a:spLocks noGrp="1"/>
          </p:cNvSpPr>
          <p:nvPr>
            <p:ph type="title"/>
          </p:nvPr>
        </p:nvSpPr>
        <p:spPr>
          <a:xfrm>
            <a:off x="1198181" y="726066"/>
            <a:ext cx="4795282" cy="5018227"/>
          </a:xfrm>
        </p:spPr>
        <p:txBody>
          <a:bodyPr anchor="ctr">
            <a:normAutofit/>
          </a:bodyPr>
          <a:lstStyle/>
          <a:p>
            <a:r>
              <a:rPr lang="en-US">
                <a:solidFill>
                  <a:srgbClr val="FFFFFF"/>
                </a:solidFill>
              </a:rPr>
              <a:t>Facts:</a:t>
            </a:r>
          </a:p>
        </p:txBody>
      </p:sp>
      <p:sp>
        <p:nvSpPr>
          <p:cNvPr id="3" name="Content Placeholder 2">
            <a:extLst>
              <a:ext uri="{FF2B5EF4-FFF2-40B4-BE49-F238E27FC236}">
                <a16:creationId xmlns:a16="http://schemas.microsoft.com/office/drawing/2014/main" id="{90F03C46-4D6F-69DF-CFEA-025E98EBAF1A}"/>
              </a:ext>
            </a:extLst>
          </p:cNvPr>
          <p:cNvSpPr>
            <a:spLocks noGrp="1"/>
          </p:cNvSpPr>
          <p:nvPr>
            <p:ph idx="1"/>
          </p:nvPr>
        </p:nvSpPr>
        <p:spPr>
          <a:xfrm>
            <a:off x="2667000" y="85725"/>
            <a:ext cx="8506277" cy="6648449"/>
          </a:xfrm>
        </p:spPr>
        <p:txBody>
          <a:bodyPr anchor="ctr">
            <a:normAutofit/>
          </a:bodyPr>
          <a:lstStyle/>
          <a:p>
            <a:pPr marL="0" marR="0">
              <a:lnSpc>
                <a:spcPct val="100000"/>
              </a:lnSpc>
              <a:spcBef>
                <a:spcPts val="0"/>
              </a:spcBef>
              <a:spcAft>
                <a:spcPts val="800"/>
              </a:spcAft>
            </a:pPr>
            <a:r>
              <a:rPr lang="en-US" sz="20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Historical facts – pre-COVID</a:t>
            </a:r>
            <a:endPar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Annual deaths:  700K heart disease; 600K cancer; 400K medical “malpractice” (3</a:t>
            </a:r>
            <a:r>
              <a:rPr lang="en-US" sz="2000" kern="100" baseline="30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rd</a:t>
            </a: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leading cause of death)</a:t>
            </a:r>
          </a:p>
          <a:p>
            <a:pPr marL="228597" marR="0" indent="0">
              <a:lnSpc>
                <a:spcPct val="100000"/>
              </a:lnSpc>
              <a:spcBef>
                <a:spcPts val="0"/>
              </a:spcBef>
              <a:spcAft>
                <a:spcPts val="800"/>
              </a:spcAft>
              <a:buNone/>
            </a:pPr>
            <a:r>
              <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https://www.statnews.com/2021/08/04/medical-errors-accidents-ongoing-preventable-health-threat/#:~:text=Injury%20or%20illness%20caused%20by,under%20wraps%20%E2%80%94%20and%20they%20are</a:t>
            </a:r>
            <a:endPar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lnSpc>
                <a:spcPct val="100000"/>
              </a:lnSpc>
              <a:spcBef>
                <a:spcPts val="0"/>
              </a:spcBef>
              <a:spcAft>
                <a:spcPts val="800"/>
              </a:spcAft>
              <a:buNone/>
            </a:pPr>
            <a:endParaRPr lang="en-US" sz="15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0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Current facts – COVID Era and Post COVID</a:t>
            </a:r>
            <a:endPar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endPar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 cause mortality increase of 24% in vaccinated</a:t>
            </a:r>
          </a:p>
          <a:p>
            <a:pPr marL="228597" marR="0" indent="0">
              <a:lnSpc>
                <a:spcPct val="100000"/>
              </a:lnSpc>
              <a:spcBef>
                <a:spcPts val="0"/>
              </a:spcBef>
              <a:spcAft>
                <a:spcPts val="0"/>
              </a:spcAft>
              <a:buNone/>
            </a:pPr>
            <a:r>
              <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4"/>
              </a:rPr>
              <a:t>https://www.israelnationalnews.com/news/317091</a:t>
            </a:r>
            <a:endPar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lnSpc>
                <a:spcPct val="100000"/>
              </a:lnSpc>
              <a:spcBef>
                <a:spcPts val="0"/>
              </a:spcBef>
              <a:spcAft>
                <a:spcPts val="0"/>
              </a:spcAft>
              <a:buNone/>
            </a:pPr>
            <a:endParaRPr lang="en-US" sz="15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 cause mortality </a:t>
            </a:r>
            <a:r>
              <a:rPr lang="en-US" sz="20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cumulative</a:t>
            </a: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increase since January 2020 – weekly graph</a:t>
            </a:r>
          </a:p>
          <a:p>
            <a:pPr marL="228597" marR="0" indent="0">
              <a:lnSpc>
                <a:spcPct val="100000"/>
              </a:lnSpc>
              <a:spcBef>
                <a:spcPts val="0"/>
              </a:spcBef>
              <a:spcAft>
                <a:spcPts val="0"/>
              </a:spcAft>
              <a:buNone/>
            </a:pPr>
            <a:r>
              <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5"/>
              </a:rPr>
              <a:t>https://ourworldindata.org/grapher/cumulative-excess-mortality-p-scores-projected-baseline?tab=chart&amp;facet=none&amp;country=~USA</a:t>
            </a:r>
          </a:p>
          <a:p>
            <a:pPr>
              <a:lnSpc>
                <a:spcPct val="100000"/>
              </a:lnSpc>
            </a:pPr>
            <a:endParaRPr lang="en-US" sz="1500" dirty="0">
              <a:solidFill>
                <a:srgbClr val="FFFFFF"/>
              </a:solidFill>
            </a:endParaRPr>
          </a:p>
        </p:txBody>
      </p:sp>
    </p:spTree>
    <p:extLst>
      <p:ext uri="{BB962C8B-B14F-4D97-AF65-F5344CB8AC3E}">
        <p14:creationId xmlns:p14="http://schemas.microsoft.com/office/powerpoint/2010/main" val="3714672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949450"/>
            <a:ext cx="11274425" cy="4195763"/>
          </a:xfrm>
        </p:spPr>
        <p:txBody>
          <a:bodyPr>
            <a:normAutofit/>
          </a:bodyPr>
          <a:lstStyle/>
          <a:p>
            <a:pPr marL="0" indent="0" algn="ctr">
              <a:buNone/>
            </a:pPr>
            <a:r>
              <a:rPr lang="en-US" sz="8000" kern="100" dirty="0">
                <a:solidFill>
                  <a:srgbClr val="FF0000"/>
                </a:solidFill>
                <a:effectLst/>
                <a:latin typeface="Berlin Sans FB Demi" panose="020E0802020502020306" pitchFamily="34" charset="0"/>
                <a:ea typeface="Calibri" panose="020F0502020204030204" pitchFamily="34" charset="0"/>
                <a:cs typeface="Calibri" panose="020F0502020204030204" pitchFamily="34" charset="0"/>
              </a:rPr>
              <a:t>Conclusion:  </a:t>
            </a:r>
            <a:r>
              <a:rPr lang="en-US" sz="8000" b="1"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You’re next!</a:t>
            </a:r>
            <a:endParaRPr lang="en-US" sz="8800" b="1" dirty="0">
              <a:solidFill>
                <a:srgbClr val="FF0000"/>
              </a:solidFill>
              <a:latin typeface="Berlin Sans FB Demi" panose="020E0802020502020306" pitchFamily="34" charset="0"/>
            </a:endParaRPr>
          </a:p>
        </p:txBody>
      </p:sp>
    </p:spTree>
    <p:extLst>
      <p:ext uri="{BB962C8B-B14F-4D97-AF65-F5344CB8AC3E}">
        <p14:creationId xmlns:p14="http://schemas.microsoft.com/office/powerpoint/2010/main" val="636772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2" name="Rectangle 11">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The radiologic figure of a skeleton">
            <a:extLst>
              <a:ext uri="{FF2B5EF4-FFF2-40B4-BE49-F238E27FC236}">
                <a16:creationId xmlns:a16="http://schemas.microsoft.com/office/drawing/2014/main" id="{0F0A881D-7FA7-A8B7-0C0D-2E117CE4DEC1}"/>
              </a:ext>
            </a:extLst>
          </p:cNvPr>
          <p:cNvPicPr>
            <a:picLocks noChangeAspect="1"/>
          </p:cNvPicPr>
          <p:nvPr/>
        </p:nvPicPr>
        <p:blipFill rotWithShape="1">
          <a:blip r:embed="rId3">
            <a:alphaModFix amt="60000"/>
          </a:blip>
          <a:srcRect t="14273" b="839"/>
          <a:stretch/>
        </p:blipFill>
        <p:spPr>
          <a:xfrm>
            <a:off x="20" y="10"/>
            <a:ext cx="12191980" cy="6856614"/>
          </a:xfrm>
          <a:prstGeom prst="rect">
            <a:avLst/>
          </a:prstGeom>
        </p:spPr>
      </p:pic>
      <p:grpSp>
        <p:nvGrpSpPr>
          <p:cNvPr id="16" name="Group 15">
            <a:extLst>
              <a:ext uri="{FF2B5EF4-FFF2-40B4-BE49-F238E27FC236}">
                <a16:creationId xmlns:a16="http://schemas.microsoft.com/office/drawing/2014/main" id="{5EDAD761-2CF4-463A-AD87-1D4E8549D7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7" name="Picture 16">
              <a:extLst>
                <a:ext uri="{FF2B5EF4-FFF2-40B4-BE49-F238E27FC236}">
                  <a16:creationId xmlns:a16="http://schemas.microsoft.com/office/drawing/2014/main" id="{D9DF7D3C-2892-4632-9E66-4D1E023A00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2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8" name="Picture 17">
              <a:extLst>
                <a:ext uri="{FF2B5EF4-FFF2-40B4-BE49-F238E27FC236}">
                  <a16:creationId xmlns:a16="http://schemas.microsoft.com/office/drawing/2014/main" id="{3D2FAD08-001D-4400-AF80-51C864EF74F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alphaModFix amt="15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2DE28E61-2B08-1212-07F9-B074571C161F}"/>
              </a:ext>
            </a:extLst>
          </p:cNvPr>
          <p:cNvSpPr>
            <a:spLocks noGrp="1"/>
          </p:cNvSpPr>
          <p:nvPr>
            <p:ph type="title"/>
          </p:nvPr>
        </p:nvSpPr>
        <p:spPr>
          <a:xfrm>
            <a:off x="838200" y="740211"/>
            <a:ext cx="7530685" cy="3163864"/>
          </a:xfrm>
        </p:spPr>
        <p:txBody>
          <a:bodyPr vert="horz" lIns="91440" tIns="45720" rIns="91440" bIns="45720" rtlCol="0" anchor="b">
            <a:normAutofit/>
          </a:bodyPr>
          <a:lstStyle/>
          <a:p>
            <a:pPr defTabSz="914400"/>
            <a:r>
              <a:rPr lang="en-US" sz="5200" dirty="0">
                <a:solidFill>
                  <a:srgbClr val="FFFFFF"/>
                </a:solidFill>
              </a:rPr>
              <a:t>No consequences for murder</a:t>
            </a:r>
          </a:p>
        </p:txBody>
      </p:sp>
    </p:spTree>
    <p:extLst>
      <p:ext uri="{BB962C8B-B14F-4D97-AF65-F5344CB8AC3E}">
        <p14:creationId xmlns:p14="http://schemas.microsoft.com/office/powerpoint/2010/main" val="147809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6" name="Rectangle 35">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38" name="Group 37">
            <a:extLst>
              <a:ext uri="{FF2B5EF4-FFF2-40B4-BE49-F238E27FC236}">
                <a16:creationId xmlns:a16="http://schemas.microsoft.com/office/drawing/2014/main" id="{46238B23-7848-4B0F-BFFC-7C0E6C3051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39" name="Picture 38">
              <a:extLst>
                <a:ext uri="{FF2B5EF4-FFF2-40B4-BE49-F238E27FC236}">
                  <a16:creationId xmlns:a16="http://schemas.microsoft.com/office/drawing/2014/main" id="{E977E703-46B3-4517-877D-764259CE50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40" name="Picture 39">
              <a:extLst>
                <a:ext uri="{FF2B5EF4-FFF2-40B4-BE49-F238E27FC236}">
                  <a16:creationId xmlns:a16="http://schemas.microsoft.com/office/drawing/2014/main" id="{16F22691-4426-4E20-AA0B-79FA8FDF9BD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0D206F7B-3E6C-ECF5-0BDD-CCC175B66A03}"/>
              </a:ext>
            </a:extLst>
          </p:cNvPr>
          <p:cNvSpPr>
            <a:spLocks noGrp="1"/>
          </p:cNvSpPr>
          <p:nvPr>
            <p:ph type="title"/>
          </p:nvPr>
        </p:nvSpPr>
        <p:spPr>
          <a:xfrm>
            <a:off x="838200" y="586992"/>
            <a:ext cx="5413250" cy="2175365"/>
          </a:xfrm>
        </p:spPr>
        <p:txBody>
          <a:bodyPr anchor="ctr">
            <a:normAutofit/>
          </a:bodyPr>
          <a:lstStyle/>
          <a:p>
            <a:r>
              <a:rPr lang="en-US"/>
              <a:t>An Example…</a:t>
            </a:r>
            <a:endParaRPr lang="en-US" dirty="0"/>
          </a:p>
        </p:txBody>
      </p:sp>
      <p:sp>
        <p:nvSpPr>
          <p:cNvPr id="9" name="Content Placeholder 8">
            <a:extLst>
              <a:ext uri="{FF2B5EF4-FFF2-40B4-BE49-F238E27FC236}">
                <a16:creationId xmlns:a16="http://schemas.microsoft.com/office/drawing/2014/main" id="{25BAD2ED-E35D-4159-97E3-29B9483BF56C}"/>
              </a:ext>
            </a:extLst>
          </p:cNvPr>
          <p:cNvSpPr>
            <a:spLocks noGrp="1"/>
          </p:cNvSpPr>
          <p:nvPr>
            <p:ph idx="1"/>
          </p:nvPr>
        </p:nvSpPr>
        <p:spPr>
          <a:xfrm>
            <a:off x="838200" y="2762357"/>
            <a:ext cx="5412901" cy="3522447"/>
          </a:xfrm>
        </p:spPr>
        <p:txBody>
          <a:bodyPr anchor="ctr">
            <a:normAutofit lnSpcReduction="10000"/>
          </a:bodyPr>
          <a:lstStyle/>
          <a:p>
            <a:pPr marL="0" indent="0">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Think about this statement of motive – ‘we need to limit liability for doctors, or they won’t come to our State’ is the basis for a law which ends up targeting the citizens impacted by medical malfeasance. Do good doctors need liability protection?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This game has been implemented by the “health care” lobby to facilitate the culture of death.</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800" dirty="0"/>
          </a:p>
        </p:txBody>
      </p:sp>
      <p:pic>
        <p:nvPicPr>
          <p:cNvPr id="5" name="Content Placeholder 4">
            <a:extLst>
              <a:ext uri="{FF2B5EF4-FFF2-40B4-BE49-F238E27FC236}">
                <a16:creationId xmlns:a16="http://schemas.microsoft.com/office/drawing/2014/main" id="{67793A3A-B576-C8F2-8D64-4CF6D25C93BF}"/>
              </a:ext>
            </a:extLst>
          </p:cNvPr>
          <p:cNvPicPr>
            <a:picLocks noChangeAspect="1"/>
          </p:cNvPicPr>
          <p:nvPr/>
        </p:nvPicPr>
        <p:blipFill rotWithShape="1">
          <a:blip r:embed="rId4"/>
          <a:srcRect l="28357" t="1112" r="31018"/>
          <a:stretch/>
        </p:blipFill>
        <p:spPr>
          <a:xfrm>
            <a:off x="6787336" y="95250"/>
            <a:ext cx="5134651" cy="7030460"/>
          </a:xfrm>
          <a:prstGeom prst="rect">
            <a:avLst/>
          </a:prstGeom>
        </p:spPr>
      </p:pic>
    </p:spTree>
    <p:extLst>
      <p:ext uri="{BB962C8B-B14F-4D97-AF65-F5344CB8AC3E}">
        <p14:creationId xmlns:p14="http://schemas.microsoft.com/office/powerpoint/2010/main" val="3643156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5" name="Picture 14">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7" name="Rectangle 16">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9" name="Rectangle 18">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8" name="Picture Placeholder 7">
            <a:extLst>
              <a:ext uri="{FF2B5EF4-FFF2-40B4-BE49-F238E27FC236}">
                <a16:creationId xmlns:a16="http://schemas.microsoft.com/office/drawing/2014/main" id="{376B9A22-16DB-82DF-6FDA-C04DDCF3184E}"/>
              </a:ext>
            </a:extLst>
          </p:cNvPr>
          <p:cNvPicPr>
            <a:picLocks noGrp="1" noChangeAspect="1"/>
          </p:cNvPicPr>
          <p:nvPr>
            <p:ph sz="half" idx="2"/>
          </p:nvPr>
        </p:nvPicPr>
        <p:blipFill rotWithShape="1">
          <a:blip r:embed="rId3">
            <a:alphaModFix amt="60000"/>
          </a:blip>
          <a:srcRect b="20"/>
          <a:stretch/>
        </p:blipFill>
        <p:spPr>
          <a:xfrm>
            <a:off x="20" y="10"/>
            <a:ext cx="12191980" cy="6856614"/>
          </a:xfrm>
          <a:prstGeom prst="rect">
            <a:avLst/>
          </a:prstGeom>
        </p:spPr>
      </p:pic>
      <p:sp>
        <p:nvSpPr>
          <p:cNvPr id="2" name="Title 1">
            <a:extLst>
              <a:ext uri="{FF2B5EF4-FFF2-40B4-BE49-F238E27FC236}">
                <a16:creationId xmlns:a16="http://schemas.microsoft.com/office/drawing/2014/main" id="{3A7623E1-A9CE-8D66-854B-8599929DBE14}"/>
              </a:ext>
            </a:extLst>
          </p:cNvPr>
          <p:cNvSpPr>
            <a:spLocks noGrp="1"/>
          </p:cNvSpPr>
          <p:nvPr>
            <p:ph type="title"/>
          </p:nvPr>
        </p:nvSpPr>
        <p:spPr>
          <a:xfrm>
            <a:off x="1198181" y="726066"/>
            <a:ext cx="4795282" cy="5018227"/>
          </a:xfrm>
        </p:spPr>
        <p:txBody>
          <a:bodyPr vert="horz" lIns="91440" tIns="45720" rIns="91440" bIns="45720" rtlCol="0" anchor="ctr">
            <a:normAutofit/>
          </a:bodyPr>
          <a:lstStyle/>
          <a:p>
            <a:pPr defTabSz="914400"/>
            <a:r>
              <a:rPr lang="en-US" dirty="0">
                <a:solidFill>
                  <a:srgbClr val="FFFFFF"/>
                </a:solidFill>
              </a:rPr>
              <a:t>Even worse…</a:t>
            </a:r>
          </a:p>
        </p:txBody>
      </p:sp>
      <p:grpSp>
        <p:nvGrpSpPr>
          <p:cNvPr id="23" name="Group 22">
            <a:extLst>
              <a:ext uri="{FF2B5EF4-FFF2-40B4-BE49-F238E27FC236}">
                <a16:creationId xmlns:a16="http://schemas.microsoft.com/office/drawing/2014/main" id="{245C754D-F6B0-4E8B-BCBC-51B5E2863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6951981" y="0"/>
            <a:ext cx="5236971" cy="6858001"/>
            <a:chOff x="6951981" y="0"/>
            <a:chExt cx="5236971" cy="6858001"/>
          </a:xfrm>
        </p:grpSpPr>
        <p:pic>
          <p:nvPicPr>
            <p:cNvPr id="24" name="Picture 23">
              <a:extLst>
                <a:ext uri="{FF2B5EF4-FFF2-40B4-BE49-F238E27FC236}">
                  <a16:creationId xmlns:a16="http://schemas.microsoft.com/office/drawing/2014/main" id="{66BE34B5-B2D6-49D5-B3B8-6E019E3E4C0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20000"/>
              <a:extLst>
                <a:ext uri="{28A0092B-C50C-407E-A947-70E740481C1C}">
                  <a14:useLocalDpi xmlns:a14="http://schemas.microsoft.com/office/drawing/2010/main" val="0"/>
                </a:ext>
              </a:extLst>
            </a:blip>
            <a:stretch>
              <a:fillRect/>
            </a:stretch>
          </p:blipFill>
          <p:spPr>
            <a:xfrm flipH="1">
              <a:off x="6951981" y="692703"/>
              <a:ext cx="5236971" cy="6165298"/>
            </a:xfrm>
            <a:prstGeom prst="rect">
              <a:avLst/>
            </a:prstGeom>
          </p:spPr>
        </p:pic>
        <p:pic>
          <p:nvPicPr>
            <p:cNvPr id="25" name="Picture 24">
              <a:extLst>
                <a:ext uri="{FF2B5EF4-FFF2-40B4-BE49-F238E27FC236}">
                  <a16:creationId xmlns:a16="http://schemas.microsoft.com/office/drawing/2014/main" id="{1B5FDAC2-DA09-40B0-9B3F-D874ECE965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alphaModFix amt="5000"/>
              <a:extLst>
                <a:ext uri="{28A0092B-C50C-407E-A947-70E740481C1C}">
                  <a14:useLocalDpi xmlns:a14="http://schemas.microsoft.com/office/drawing/2010/main" val="0"/>
                </a:ext>
              </a:extLst>
            </a:blip>
            <a:srcRect l="19154" b="19117"/>
            <a:stretch/>
          </p:blipFill>
          <p:spPr>
            <a:xfrm rot="16200000" flipH="1">
              <a:off x="7618603" y="-373126"/>
              <a:ext cx="4197223" cy="4943475"/>
            </a:xfrm>
            <a:prstGeom prst="rect">
              <a:avLst/>
            </a:prstGeom>
          </p:spPr>
        </p:pic>
      </p:grpSp>
      <p:sp>
        <p:nvSpPr>
          <p:cNvPr id="4" name="Content Placeholder 3">
            <a:extLst>
              <a:ext uri="{FF2B5EF4-FFF2-40B4-BE49-F238E27FC236}">
                <a16:creationId xmlns:a16="http://schemas.microsoft.com/office/drawing/2014/main" id="{AAC34D81-5EC5-5AC7-4158-2C75DE845589}"/>
              </a:ext>
            </a:extLst>
          </p:cNvPr>
          <p:cNvSpPr>
            <a:spLocks noGrp="1"/>
          </p:cNvSpPr>
          <p:nvPr>
            <p:ph sz="half" idx="1"/>
          </p:nvPr>
        </p:nvSpPr>
        <p:spPr>
          <a:xfrm>
            <a:off x="6198539" y="231238"/>
            <a:ext cx="4977905" cy="5017076"/>
          </a:xfrm>
        </p:spPr>
        <p:txBody>
          <a:bodyPr vert="horz" lIns="91440" tIns="45720" rIns="91440" bIns="45720" rtlCol="0" anchor="ctr">
            <a:normAutofit/>
          </a:bodyPr>
          <a:lstStyle/>
          <a:p>
            <a:pPr marL="0" indent="0" defTabSz="914400">
              <a:buNone/>
            </a:pPr>
            <a:r>
              <a:rPr lang="en-US" sz="2000" dirty="0">
                <a:solidFill>
                  <a:srgbClr val="FFFFFF"/>
                </a:solidFill>
                <a:effectLst/>
              </a:rPr>
              <a:t>How has The National Childhood Vaccine Injury Act of 1986, eliminating liability for vaccine manufacturers, worked out?  Ask someone with autism if you are wondering.  </a:t>
            </a:r>
          </a:p>
          <a:p>
            <a:pPr marL="0" indent="-228600" defTabSz="914400"/>
            <a:endParaRPr lang="en-US" sz="1800" dirty="0">
              <a:solidFill>
                <a:srgbClr val="FFFFFF"/>
              </a:solidFill>
              <a:effectLst/>
            </a:endParaRPr>
          </a:p>
          <a:p>
            <a:pPr marL="0" indent="0" defTabSz="914400">
              <a:buNone/>
            </a:pPr>
            <a:r>
              <a:rPr lang="en-US" sz="2000" dirty="0">
                <a:solidFill>
                  <a:srgbClr val="FFFFFF"/>
                </a:solidFill>
                <a:effectLst/>
              </a:rPr>
              <a:t>How about someone who died suddenly of the newly invented Sudden Adult Death Syndrome, as the result of taking the “vaccine” that was going to be our savior?  </a:t>
            </a:r>
          </a:p>
          <a:p>
            <a:pPr marL="0" indent="-228600" defTabSz="914400"/>
            <a:endParaRPr lang="en-US" sz="1800" dirty="0">
              <a:solidFill>
                <a:srgbClr val="FFFFFF"/>
              </a:solidFill>
              <a:effectLst/>
            </a:endParaRPr>
          </a:p>
          <a:p>
            <a:pPr indent="-228600" defTabSz="914400"/>
            <a:endParaRPr lang="en-US" sz="1800" dirty="0">
              <a:solidFill>
                <a:srgbClr val="FFFFFF"/>
              </a:solidFill>
            </a:endParaRPr>
          </a:p>
        </p:txBody>
      </p:sp>
    </p:spTree>
    <p:extLst>
      <p:ext uri="{BB962C8B-B14F-4D97-AF65-F5344CB8AC3E}">
        <p14:creationId xmlns:p14="http://schemas.microsoft.com/office/powerpoint/2010/main" val="1537127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877FE3-0850-4721-0435-5A500A4E28A7}"/>
              </a:ext>
            </a:extLst>
          </p:cNvPr>
          <p:cNvSpPr txBox="1"/>
          <p:nvPr/>
        </p:nvSpPr>
        <p:spPr>
          <a:xfrm>
            <a:off x="1781666" y="1310325"/>
            <a:ext cx="8342722" cy="2172774"/>
          </a:xfrm>
          <a:prstGeom prst="rect">
            <a:avLst/>
          </a:prstGeom>
          <a:noFill/>
        </p:spPr>
        <p:txBody>
          <a:bodyPr wrap="square">
            <a:spAutoFit/>
          </a:bodyPr>
          <a:lstStyle/>
          <a:p>
            <a:pPr marL="457200" marR="0" algn="ctr">
              <a:lnSpc>
                <a:spcPct val="107000"/>
              </a:lnSpc>
              <a:spcBef>
                <a:spcPts val="0"/>
              </a:spcBef>
              <a:spcAft>
                <a:spcPts val="800"/>
              </a:spcAft>
            </a:pPr>
            <a:r>
              <a:rPr lang="en-US" sz="32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a:t>
            </a:r>
            <a:r>
              <a:rPr lang="en-US" sz="32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God’s economy has consequences for choices.  When the consequences are removed, by law, the effects are catastrophic.</a:t>
            </a:r>
            <a:endParaRPr lang="en-US" sz="32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1094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r>
              <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Up Next…</a:t>
            </a:r>
            <a:endParaRPr lang="en-US" sz="3600" dirty="0">
              <a:latin typeface="Berlin Sans FB Demi" panose="020E0802020502020306" pitchFamily="34" charset="0"/>
            </a:endParaRPr>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a:bodyPr>
          <a:lstStyle/>
          <a:p>
            <a:r>
              <a:rPr lang="en-US" sz="4800" b="1"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Where?  Mystery Babylon</a:t>
            </a:r>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269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Test tubes with solution and one is red">
            <a:extLst>
              <a:ext uri="{FF2B5EF4-FFF2-40B4-BE49-F238E27FC236}">
                <a16:creationId xmlns:a16="http://schemas.microsoft.com/office/drawing/2014/main" id="{67CADD2A-F45F-B93A-B5AC-1456C42273BC}"/>
              </a:ext>
            </a:extLst>
          </p:cNvPr>
          <p:cNvPicPr>
            <a:picLocks noChangeAspect="1"/>
          </p:cNvPicPr>
          <p:nvPr/>
        </p:nvPicPr>
        <p:blipFill rotWithShape="1">
          <a:blip r:embed="rId3">
            <a:alphaModFix/>
          </a:blip>
          <a:srcRect t="15730"/>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00600" y="-533400"/>
            <a:ext cx="6858000" cy="7924800"/>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D1CB6C-1267-CF2C-4F55-822A870421D5}"/>
              </a:ext>
            </a:extLst>
          </p:cNvPr>
          <p:cNvSpPr>
            <a:spLocks noGrp="1"/>
          </p:cNvSpPr>
          <p:nvPr>
            <p:ph type="title"/>
          </p:nvPr>
        </p:nvSpPr>
        <p:spPr>
          <a:xfrm>
            <a:off x="6775178" y="565846"/>
            <a:ext cx="4958128" cy="3755144"/>
          </a:xfrm>
        </p:spPr>
        <p:txBody>
          <a:bodyPr vert="horz" lIns="91440" tIns="45720" rIns="91440" bIns="45720" rtlCol="0" anchor="b">
            <a:normAutofit/>
          </a:bodyPr>
          <a:lstStyle/>
          <a:p>
            <a:pPr defTabSz="914400"/>
            <a:r>
              <a:rPr lang="en-US">
                <a:solidFill>
                  <a:srgbClr val="FFFFFF"/>
                </a:solidFill>
              </a:rPr>
              <a:t>Eugenics</a:t>
            </a:r>
          </a:p>
        </p:txBody>
      </p:sp>
    </p:spTree>
    <p:extLst>
      <p:ext uri="{BB962C8B-B14F-4D97-AF65-F5344CB8AC3E}">
        <p14:creationId xmlns:p14="http://schemas.microsoft.com/office/powerpoint/2010/main" val="2853669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4" name="Picture 13">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6" name="Rectangle 15">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0" name="Group 19">
            <a:extLst>
              <a:ext uri="{FF2B5EF4-FFF2-40B4-BE49-F238E27FC236}">
                <a16:creationId xmlns:a16="http://schemas.microsoft.com/office/drawing/2014/main" id="{46238B23-7848-4B0F-BFFC-7C0E6C3051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21" name="Picture 20">
              <a:extLst>
                <a:ext uri="{FF2B5EF4-FFF2-40B4-BE49-F238E27FC236}">
                  <a16:creationId xmlns:a16="http://schemas.microsoft.com/office/drawing/2014/main" id="{E977E703-46B3-4517-877D-764259CE50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2" name="Picture 21">
              <a:extLst>
                <a:ext uri="{FF2B5EF4-FFF2-40B4-BE49-F238E27FC236}">
                  <a16:creationId xmlns:a16="http://schemas.microsoft.com/office/drawing/2014/main" id="{16F22691-4426-4E20-AA0B-79FA8FDF9BD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DE411E11-A06D-1566-C64D-0BA9C25CD9DC}"/>
              </a:ext>
            </a:extLst>
          </p:cNvPr>
          <p:cNvSpPr>
            <a:spLocks noGrp="1"/>
          </p:cNvSpPr>
          <p:nvPr>
            <p:ph type="title"/>
          </p:nvPr>
        </p:nvSpPr>
        <p:spPr>
          <a:xfrm>
            <a:off x="838200" y="586992"/>
            <a:ext cx="5413250" cy="2175365"/>
          </a:xfrm>
        </p:spPr>
        <p:txBody>
          <a:bodyPr vert="horz" lIns="91440" tIns="45720" rIns="91440" bIns="45720" rtlCol="0" anchor="ctr">
            <a:normAutofit/>
          </a:bodyPr>
          <a:lstStyle/>
          <a:p>
            <a:pPr defTabSz="914400"/>
            <a:r>
              <a:rPr lang="en-US" dirty="0"/>
              <a:t>What is Eugenics?</a:t>
            </a:r>
            <a:endParaRPr lang="en-US"/>
          </a:p>
        </p:txBody>
      </p:sp>
      <p:sp>
        <p:nvSpPr>
          <p:cNvPr id="11" name="Content Placeholder 2">
            <a:extLst>
              <a:ext uri="{FF2B5EF4-FFF2-40B4-BE49-F238E27FC236}">
                <a16:creationId xmlns:a16="http://schemas.microsoft.com/office/drawing/2014/main" id="{4C0A2C5D-0E77-CC1C-B479-5543007A6C32}"/>
              </a:ext>
            </a:extLst>
          </p:cNvPr>
          <p:cNvSpPr>
            <a:spLocks noGrp="1"/>
          </p:cNvSpPr>
          <p:nvPr>
            <p:ph sz="half" idx="1"/>
          </p:nvPr>
        </p:nvSpPr>
        <p:spPr>
          <a:xfrm>
            <a:off x="838200" y="2838557"/>
            <a:ext cx="5412901" cy="3446247"/>
          </a:xfrm>
        </p:spPr>
        <p:txBody>
          <a:bodyPr vert="horz" lIns="91440" tIns="45720" rIns="91440" bIns="45720" rtlCol="0" anchor="ctr">
            <a:normAutofit/>
          </a:bodyPr>
          <a:lstStyle/>
          <a:p>
            <a:pPr indent="-228600" defTabSz="914400"/>
            <a:r>
              <a:rPr lang="en-US" sz="1700" u="sng">
                <a:effectLst/>
              </a:rPr>
              <a:t>Eugenics</a:t>
            </a:r>
            <a:r>
              <a:rPr lang="en-US" sz="1700">
                <a:effectLst/>
              </a:rPr>
              <a:t>:  Excluding people and groups judged to be inferior or promoting those judged to be superior.  “Survival of the fittest” has been proactively practiced since ancient times.</a:t>
            </a:r>
          </a:p>
          <a:p>
            <a:pPr indent="-228600" defTabSz="914400"/>
            <a:r>
              <a:rPr lang="en-US" sz="1700">
                <a:effectLst/>
              </a:rPr>
              <a:t>In one of Plato’s (died 348 BC) best-known literary works, </a:t>
            </a:r>
            <a:r>
              <a:rPr lang="en-US" sz="1700" i="1">
                <a:effectLst/>
              </a:rPr>
              <a:t>The Republic</a:t>
            </a:r>
            <a:r>
              <a:rPr lang="en-US" sz="1700">
                <a:effectLst/>
              </a:rPr>
              <a:t>, he wrote about creating a superior society by procreating high-class people together and discouraging coupling between the lower classes. He also suggested a variety of mating rules to help create an optimal society.</a:t>
            </a:r>
          </a:p>
          <a:p>
            <a:pPr indent="-228600" defTabSz="914400"/>
            <a:endParaRPr lang="en-US" sz="1700"/>
          </a:p>
        </p:txBody>
      </p:sp>
      <p:pic>
        <p:nvPicPr>
          <p:cNvPr id="7" name="Content Placeholder 6" descr="A child holding a bouquet of yellow flowers">
            <a:extLst>
              <a:ext uri="{FF2B5EF4-FFF2-40B4-BE49-F238E27FC236}">
                <a16:creationId xmlns:a16="http://schemas.microsoft.com/office/drawing/2014/main" id="{FC2703E4-D849-94B3-88D0-62EE4372999A}"/>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076378" y="567942"/>
            <a:ext cx="4287646" cy="5716862"/>
          </a:xfrm>
          <a:prstGeom prst="rect">
            <a:avLst/>
          </a:prstGeom>
        </p:spPr>
      </p:pic>
    </p:spTree>
    <p:extLst>
      <p:ext uri="{BB962C8B-B14F-4D97-AF65-F5344CB8AC3E}">
        <p14:creationId xmlns:p14="http://schemas.microsoft.com/office/powerpoint/2010/main" val="2115196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7" name="Picture 16">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9" name="Rectangle 18">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3" name="Group 22">
            <a:extLst>
              <a:ext uri="{FF2B5EF4-FFF2-40B4-BE49-F238E27FC236}">
                <a16:creationId xmlns:a16="http://schemas.microsoft.com/office/drawing/2014/main" id="{14763DA8-CE3A-4B30-B2F5-0D128777F7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24" name="Picture 23">
              <a:extLst>
                <a:ext uri="{FF2B5EF4-FFF2-40B4-BE49-F238E27FC236}">
                  <a16:creationId xmlns:a16="http://schemas.microsoft.com/office/drawing/2014/main" id="{F6B75A5A-FDA7-4C8E-BD65-8506C42AA8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5" name="Picture 24">
              <a:extLst>
                <a:ext uri="{FF2B5EF4-FFF2-40B4-BE49-F238E27FC236}">
                  <a16:creationId xmlns:a16="http://schemas.microsoft.com/office/drawing/2014/main" id="{0E6AFCAB-12BF-4A0B-B089-A794259D2FC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479799ED-55A5-BF01-743A-A0B2EBC621EF}"/>
              </a:ext>
            </a:extLst>
          </p:cNvPr>
          <p:cNvSpPr>
            <a:spLocks noGrp="1"/>
          </p:cNvSpPr>
          <p:nvPr>
            <p:ph type="title"/>
          </p:nvPr>
        </p:nvSpPr>
        <p:spPr>
          <a:xfrm>
            <a:off x="838200" y="609599"/>
            <a:ext cx="4191000" cy="2682875"/>
          </a:xfrm>
        </p:spPr>
        <p:txBody>
          <a:bodyPr vert="horz" lIns="91440" tIns="45720" rIns="91440" bIns="45720" rtlCol="0" anchor="ctr">
            <a:normAutofit/>
          </a:bodyPr>
          <a:lstStyle/>
          <a:p>
            <a:pPr defTabSz="914400"/>
            <a:r>
              <a:rPr lang="en-US" sz="4000"/>
              <a:t>Current Roots</a:t>
            </a:r>
          </a:p>
        </p:txBody>
      </p:sp>
      <p:sp>
        <p:nvSpPr>
          <p:cNvPr id="4" name="Text Placeholder 3">
            <a:extLst>
              <a:ext uri="{FF2B5EF4-FFF2-40B4-BE49-F238E27FC236}">
                <a16:creationId xmlns:a16="http://schemas.microsoft.com/office/drawing/2014/main" id="{A3F3BD11-5EAD-B776-392C-D983743F82CF}"/>
              </a:ext>
            </a:extLst>
          </p:cNvPr>
          <p:cNvSpPr>
            <a:spLocks noGrp="1"/>
          </p:cNvSpPr>
          <p:nvPr>
            <p:ph type="body" sz="half" idx="2"/>
          </p:nvPr>
        </p:nvSpPr>
        <p:spPr>
          <a:xfrm>
            <a:off x="568187" y="2400299"/>
            <a:ext cx="4724400" cy="3848101"/>
          </a:xfrm>
        </p:spPr>
        <p:txBody>
          <a:bodyPr vert="horz" lIns="91440" tIns="45720" rIns="91440" bIns="45720" rtlCol="0">
            <a:normAutofit/>
          </a:bodyPr>
          <a:lstStyle/>
          <a:p>
            <a:pPr indent="-228600" defTabSz="914400">
              <a:lnSpc>
                <a:spcPct val="100000"/>
              </a:lnSpc>
              <a:buFont typeface="Arial" panose="020B0604020202020204" pitchFamily="34" charset="0"/>
              <a:buChar char="•"/>
            </a:pPr>
            <a:r>
              <a:rPr lang="en-US" sz="1800" b="0" i="0" dirty="0">
                <a:effectLst/>
              </a:rPr>
              <a:t>“The Rockefeller Foundation helped fund the German eugenics program and even funded the program that Josef Mengele worked in before he went to Auschwitz.”</a:t>
            </a:r>
          </a:p>
          <a:p>
            <a:pPr indent="-228600" defTabSz="914400">
              <a:lnSpc>
                <a:spcPct val="100000"/>
              </a:lnSpc>
              <a:buFont typeface="Arial" panose="020B0604020202020204" pitchFamily="34" charset="0"/>
              <a:buChar char="•"/>
            </a:pPr>
            <a:r>
              <a:rPr lang="en-US" sz="1800" b="0" i="0" dirty="0">
                <a:effectLst/>
              </a:rPr>
              <a:t>Hitler proudly told his comrades just how closely he followed the progress of the American eugenics movement. "I have studied with great interest," he told a fellow Nazi, "the laws of several American states concerning prevention of reproduction by people whose progeny would, in all probability, be of no value or be injurious to the racial stock."</a:t>
            </a:r>
            <a:endParaRPr lang="en-US" sz="1800" dirty="0"/>
          </a:p>
        </p:txBody>
      </p:sp>
      <p:pic>
        <p:nvPicPr>
          <p:cNvPr id="10" name="Content Placeholder 9" descr="A box on a table&#10;&#10;Description automatically generated">
            <a:extLst>
              <a:ext uri="{FF2B5EF4-FFF2-40B4-BE49-F238E27FC236}">
                <a16:creationId xmlns:a16="http://schemas.microsoft.com/office/drawing/2014/main" id="{F568F621-1408-D289-D8DC-C376DB77B64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562600" y="889850"/>
            <a:ext cx="5881672" cy="4925899"/>
          </a:xfrm>
          <a:prstGeom prst="rect">
            <a:avLst/>
          </a:prstGeom>
        </p:spPr>
      </p:pic>
    </p:spTree>
    <p:extLst>
      <p:ext uri="{BB962C8B-B14F-4D97-AF65-F5344CB8AC3E}">
        <p14:creationId xmlns:p14="http://schemas.microsoft.com/office/powerpoint/2010/main" val="2161696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16D44-EF9B-C605-6AE2-7A8D72208658}"/>
              </a:ext>
            </a:extLst>
          </p:cNvPr>
          <p:cNvSpPr>
            <a:spLocks noGrp="1"/>
          </p:cNvSpPr>
          <p:nvPr>
            <p:ph type="ctrTitle" idx="4294967295"/>
          </p:nvPr>
        </p:nvSpPr>
        <p:spPr>
          <a:xfrm>
            <a:off x="1428206" y="1041400"/>
            <a:ext cx="9144000" cy="2387600"/>
          </a:xfrm>
        </p:spPr>
        <p:txBody>
          <a:bodyPr>
            <a:normAutofit fontScale="90000"/>
          </a:bodyPr>
          <a:lstStyle/>
          <a:p>
            <a:pPr algn="ct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a:t>
            </a:r>
            <a:r>
              <a:rPr lang="en-US" sz="4000" kern="100" dirty="0">
                <a:solidFill>
                  <a:srgbClr val="FF0000"/>
                </a:solidFill>
                <a:latin typeface="Berlin Sans FB Demi" panose="020E0802020502020306" pitchFamily="34" charset="0"/>
                <a:ea typeface="Calibri" panose="020F0502020204030204" pitchFamily="34" charset="0"/>
                <a:cs typeface="Times New Roman" panose="02020603050405020304" pitchFamily="18" charset="0"/>
              </a:rPr>
              <a:t>Eugenics ideas are part of our sin nature.</a:t>
            </a:r>
            <a:br>
              <a:rPr lang="en-US" sz="32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endParaRPr lang="en-US" sz="6000" dirty="0">
              <a:solidFill>
                <a:srgbClr val="FF0000"/>
              </a:solidFill>
              <a:latin typeface="Berlin Sans FB Demi" panose="020E0802020502020306" pitchFamily="34" charset="0"/>
            </a:endParaRPr>
          </a:p>
        </p:txBody>
      </p:sp>
    </p:spTree>
    <p:extLst>
      <p:ext uri="{BB962C8B-B14F-4D97-AF65-F5344CB8AC3E}">
        <p14:creationId xmlns:p14="http://schemas.microsoft.com/office/powerpoint/2010/main" val="3942920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2" name="Rectangle 11">
            <a:extLst>
              <a:ext uri="{FF2B5EF4-FFF2-40B4-BE49-F238E27FC236}">
                <a16:creationId xmlns:a16="http://schemas.microsoft.com/office/drawing/2014/main" id="{D6A5485D-4AF6-47BA-8BB1-44D0639B9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483861B3-77F4-42C4-B257-AF7D1EB5F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Metal paperclips art">
            <a:extLst>
              <a:ext uri="{FF2B5EF4-FFF2-40B4-BE49-F238E27FC236}">
                <a16:creationId xmlns:a16="http://schemas.microsoft.com/office/drawing/2014/main" id="{C1EE5924-C3D8-8AB5-6D43-299396779AF6}"/>
              </a:ext>
            </a:extLst>
          </p:cNvPr>
          <p:cNvPicPr>
            <a:picLocks noChangeAspect="1"/>
          </p:cNvPicPr>
          <p:nvPr/>
        </p:nvPicPr>
        <p:blipFill rotWithShape="1">
          <a:blip r:embed="rId3">
            <a:alphaModFix/>
          </a:blip>
          <a:srcRect t="442"/>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0"/>
            <a:ext cx="12188952" cy="3732362"/>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6DDF7B-4213-5944-C5BE-465129173762}"/>
              </a:ext>
            </a:extLst>
          </p:cNvPr>
          <p:cNvSpPr>
            <a:spLocks noGrp="1"/>
          </p:cNvSpPr>
          <p:nvPr>
            <p:ph type="title"/>
          </p:nvPr>
        </p:nvSpPr>
        <p:spPr>
          <a:xfrm>
            <a:off x="996275" y="384127"/>
            <a:ext cx="6318925" cy="2587673"/>
          </a:xfrm>
        </p:spPr>
        <p:txBody>
          <a:bodyPr vert="horz" lIns="91440" tIns="45720" rIns="91440" bIns="45720" rtlCol="0" anchor="ctr">
            <a:normAutofit/>
          </a:bodyPr>
          <a:lstStyle/>
          <a:p>
            <a:pPr defTabSz="914400"/>
            <a:r>
              <a:rPr lang="en-US" dirty="0">
                <a:solidFill>
                  <a:srgbClr val="FFFFFF"/>
                </a:solidFill>
              </a:rPr>
              <a:t>Operation Paperclip</a:t>
            </a:r>
          </a:p>
        </p:txBody>
      </p:sp>
    </p:spTree>
    <p:extLst>
      <p:ext uri="{BB962C8B-B14F-4D97-AF65-F5344CB8AC3E}">
        <p14:creationId xmlns:p14="http://schemas.microsoft.com/office/powerpoint/2010/main" val="3938370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33" name="Rectangle 1032">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35" name="Rectangle 1034">
            <a:extLst>
              <a:ext uri="{FF2B5EF4-FFF2-40B4-BE49-F238E27FC236}">
                <a16:creationId xmlns:a16="http://schemas.microsoft.com/office/drawing/2014/main" id="{A905C581-3E86-4ADD-9EDD-5FA87B461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6"/>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26" name="Picture 2" descr="Adolf Hitler in Munich in the spring of 1932.">
            <a:extLst>
              <a:ext uri="{FF2B5EF4-FFF2-40B4-BE49-F238E27FC236}">
                <a16:creationId xmlns:a16="http://schemas.microsoft.com/office/drawing/2014/main" id="{0DD1AD0A-5091-09F4-EB9F-80FEE0A52C68}"/>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t="13989" r="-1" b="455"/>
          <a:stretch/>
        </p:blipFill>
        <p:spPr bwMode="auto">
          <a:xfrm>
            <a:off x="20" y="10"/>
            <a:ext cx="12188932" cy="6856614"/>
          </a:xfrm>
          <a:prstGeom prst="rect">
            <a:avLst/>
          </a:prstGeom>
          <a:noFill/>
          <a:extLst>
            <a:ext uri="{909E8E84-426E-40DD-AFC4-6F175D3DCCD1}">
              <a14:hiddenFill xmlns:a14="http://schemas.microsoft.com/office/drawing/2010/main">
                <a:solidFill>
                  <a:srgbClr val="FFFFFF"/>
                </a:solidFill>
              </a14:hiddenFill>
            </a:ext>
          </a:extLst>
        </p:spPr>
      </p:pic>
      <p:grpSp>
        <p:nvGrpSpPr>
          <p:cNvPr id="1037" name="Group 1036">
            <a:extLst>
              <a:ext uri="{FF2B5EF4-FFF2-40B4-BE49-F238E27FC236}">
                <a16:creationId xmlns:a16="http://schemas.microsoft.com/office/drawing/2014/main" id="{A4672714-67D2-40D0-B961-A7438FE9C9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038" name="Picture 1037">
              <a:extLst>
                <a:ext uri="{FF2B5EF4-FFF2-40B4-BE49-F238E27FC236}">
                  <a16:creationId xmlns:a16="http://schemas.microsoft.com/office/drawing/2014/main" id="{A5A1C471-1402-4BD1-8617-F5D9B7EB19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2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039" name="Picture 1038">
              <a:extLst>
                <a:ext uri="{FF2B5EF4-FFF2-40B4-BE49-F238E27FC236}">
                  <a16:creationId xmlns:a16="http://schemas.microsoft.com/office/drawing/2014/main" id="{6CCA9701-8B9C-4D7A-AE5B-DD505C96800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6E8F51BA-89B1-39A3-BAA4-81AC5D6F12B7}"/>
              </a:ext>
            </a:extLst>
          </p:cNvPr>
          <p:cNvSpPr>
            <a:spLocks noGrp="1"/>
          </p:cNvSpPr>
          <p:nvPr>
            <p:ph type="title"/>
          </p:nvPr>
        </p:nvSpPr>
        <p:spPr>
          <a:xfrm>
            <a:off x="1198180" y="726066"/>
            <a:ext cx="9774619" cy="2474333"/>
          </a:xfrm>
        </p:spPr>
        <p:txBody>
          <a:bodyPr anchor="b">
            <a:normAutofit fontScale="90000"/>
          </a:bodyPr>
          <a:lstStyle/>
          <a:p>
            <a:pPr algn="ctr"/>
            <a:r>
              <a:rPr lang="en-US"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Narrative:  Eugenics is publicly renounced by U.S. when Adolf Hitler adopted this philosophy</a:t>
            </a:r>
            <a:br>
              <a:rPr lang="en-US"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F6DE8607-8BE0-CD40-A763-7D3C3077ED29}"/>
              </a:ext>
            </a:extLst>
          </p:cNvPr>
          <p:cNvSpPr>
            <a:spLocks noGrp="1"/>
          </p:cNvSpPr>
          <p:nvPr>
            <p:ph idx="1"/>
          </p:nvPr>
        </p:nvSpPr>
        <p:spPr>
          <a:xfrm>
            <a:off x="1219202" y="3429000"/>
            <a:ext cx="9954076" cy="2514600"/>
          </a:xfrm>
        </p:spPr>
        <p:txBody>
          <a:bodyPr anchor="ctr">
            <a:normAutofit fontScale="70000" lnSpcReduction="20000"/>
          </a:bodyPr>
          <a:lstStyle/>
          <a:p>
            <a:pPr algn="ctr">
              <a:lnSpc>
                <a:spcPct val="100000"/>
              </a:lnSpc>
            </a:pPr>
            <a:endParaRPr lang="en-US" sz="1500" dirty="0">
              <a:solidFill>
                <a:srgbClr val="FFFFFF"/>
              </a:solidFill>
            </a:endParaRPr>
          </a:p>
          <a:p>
            <a:pPr algn="ctr">
              <a:lnSpc>
                <a:spcPct val="100000"/>
              </a:lnSpc>
            </a:pPr>
            <a:endParaRPr lang="en-US" sz="1500" dirty="0">
              <a:solidFill>
                <a:srgbClr val="FFFFFF"/>
              </a:solidFill>
            </a:endParaRPr>
          </a:p>
          <a:p>
            <a:pPr marL="0" indent="0" algn="ctr">
              <a:lnSpc>
                <a:spcPct val="100000"/>
              </a:lnSpc>
              <a:buNone/>
            </a:pPr>
            <a:r>
              <a:rPr lang="en-US" sz="8600" dirty="0">
                <a:solidFill>
                  <a:srgbClr val="FFFFFF"/>
                </a:solidFill>
              </a:rPr>
              <a:t>What is the truth?</a:t>
            </a:r>
          </a:p>
          <a:p>
            <a:pPr algn="ctr">
              <a:lnSpc>
                <a:spcPct val="100000"/>
              </a:lnSpc>
            </a:pPr>
            <a:endParaRPr lang="en-US" sz="1500" dirty="0">
              <a:solidFill>
                <a:srgbClr val="FFFFFF"/>
              </a:solidFill>
            </a:endParaRPr>
          </a:p>
          <a:p>
            <a:pPr algn="ctr">
              <a:lnSpc>
                <a:spcPct val="100000"/>
              </a:lnSpc>
            </a:pPr>
            <a:endParaRPr lang="en-US" sz="1500" dirty="0">
              <a:solidFill>
                <a:srgbClr val="FFFFFF"/>
              </a:solidFill>
            </a:endParaRPr>
          </a:p>
          <a:p>
            <a:pPr marL="0" indent="0" algn="ctr">
              <a:lnSpc>
                <a:spcPct val="100000"/>
              </a:lnSpc>
              <a:buNone/>
            </a:pPr>
            <a:endParaRPr lang="en-US" sz="1500" dirty="0">
              <a:solidFill>
                <a:srgbClr val="FFFFFF"/>
              </a:solidFill>
            </a:endParaRPr>
          </a:p>
          <a:p>
            <a:pPr marL="0" indent="0" algn="ctr">
              <a:lnSpc>
                <a:spcPct val="100000"/>
              </a:lnSpc>
              <a:buNone/>
            </a:pPr>
            <a:r>
              <a:rPr lang="en-US" sz="2000" dirty="0">
                <a:solidFill>
                  <a:srgbClr val="FFFFFF"/>
                </a:solidFill>
              </a:rPr>
              <a:t>https://www.youtube.com/watch?v=HHs5M3pyd3Q</a:t>
            </a:r>
          </a:p>
        </p:txBody>
      </p:sp>
    </p:spTree>
    <p:extLst>
      <p:ext uri="{BB962C8B-B14F-4D97-AF65-F5344CB8AC3E}">
        <p14:creationId xmlns:p14="http://schemas.microsoft.com/office/powerpoint/2010/main" val="340337710"/>
      </p:ext>
    </p:extLst>
  </p:cSld>
  <p:clrMapOvr>
    <a:masterClrMapping/>
  </p:clrMapOvr>
</p:sld>
</file>

<file path=ppt/theme/theme1.xml><?xml version="1.0" encoding="utf-8"?>
<a:theme xmlns:a="http://schemas.openxmlformats.org/drawingml/2006/main" name="DappledVTI">
  <a:themeElements>
    <a:clrScheme name="AnalogousFromLightSeed_2SEEDS">
      <a:dk1>
        <a:srgbClr val="000000"/>
      </a:dk1>
      <a:lt1>
        <a:srgbClr val="FFFFFF"/>
      </a:lt1>
      <a:dk2>
        <a:srgbClr val="302E1B"/>
      </a:dk2>
      <a:lt2>
        <a:srgbClr val="F0F1F3"/>
      </a:lt2>
      <a:accent1>
        <a:srgbClr val="A8A15F"/>
      </a:accent1>
      <a:accent2>
        <a:srgbClr val="C6976B"/>
      </a:accent2>
      <a:accent3>
        <a:srgbClr val="96A86F"/>
      </a:accent3>
      <a:accent4>
        <a:srgbClr val="62AD90"/>
      </a:accent4>
      <a:accent5>
        <a:srgbClr val="71AAAB"/>
      </a:accent5>
      <a:accent6>
        <a:srgbClr val="71A1C8"/>
      </a:accent6>
      <a:hlink>
        <a:srgbClr val="6B72AF"/>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10268</TotalTime>
  <Words>1168</Words>
  <Application>Microsoft Office PowerPoint</Application>
  <PresentationFormat>Widescreen</PresentationFormat>
  <Paragraphs>77</Paragraphs>
  <Slides>35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Avenir Next LT Pro</vt:lpstr>
      <vt:lpstr>AvenirNext LT Pro Medium</vt:lpstr>
      <vt:lpstr>Berlin Sans FB Demi</vt:lpstr>
      <vt:lpstr>Calibri</vt:lpstr>
      <vt:lpstr>Cambria</vt:lpstr>
      <vt:lpstr>Sabon Next LT</vt:lpstr>
      <vt:lpstr>DappledVTI</vt:lpstr>
      <vt:lpstr>Medical Murder is the #1 Cause of Death in the U.S. – By Design (People Are Too Expensive – Satan’s Big Lie) </vt:lpstr>
      <vt:lpstr>We’ve been programmed to believe lies – from all sides and angles    </vt:lpstr>
      <vt:lpstr>Facts:</vt:lpstr>
      <vt:lpstr>Eugenics</vt:lpstr>
      <vt:lpstr>What is Eugenics?</vt:lpstr>
      <vt:lpstr>Current Roots</vt:lpstr>
      <vt:lpstr>   Conclusion:  Eugenics ideas are part of our sin nature. </vt:lpstr>
      <vt:lpstr>Operation Paperclip</vt:lpstr>
      <vt:lpstr>Narrative:  Eugenics is publicly renounced by U.S. when Adolf Hitler adopted this philosophy </vt:lpstr>
      <vt:lpstr>PowerPoint Presentation</vt:lpstr>
      <vt:lpstr>Banality of Evil</vt:lpstr>
      <vt:lpstr> Introduction</vt:lpstr>
      <vt:lpstr>Banality of Evil in the U.S. </vt:lpstr>
      <vt:lpstr>PowerPoint Presentation</vt:lpstr>
      <vt:lpstr>Medical murder of elderly and disabled - recent history</vt:lpstr>
      <vt:lpstr>Ezekiel Emanuel, one of the country’s most influential bioethicists and a prime architect of Obamacare, wrote as far back as 1996 that health care “services provided to individuals who are irreversibly prevented from being or becoming participating citizens are not basic and should not be guaranteed.” </vt:lpstr>
      <vt:lpstr>PowerPoint Presentation</vt:lpstr>
      <vt:lpstr>COVID exposed the reality of medical murder – the disabled</vt:lpstr>
      <vt:lpstr>PowerPoint Presentation</vt:lpstr>
      <vt:lpstr>Palin said she was “devastated and shocked” to receive a prenatal diagnosis of Down syndrome. With abortion rates hovering around  90% after Down syndrome is diagnosed, she isn't the only one who has feared the unknown.</vt:lpstr>
      <vt:lpstr>Elderly Financial Statistics:  105X increase in Medicare/Medicaid costs in 49 years – over 10,000%!</vt:lpstr>
      <vt:lpstr>Elderly Financial Statistics:  216X increase in nursing care facility costs in 59 years – over 20,000%!</vt:lpstr>
      <vt:lpstr>PowerPoint Presentation</vt:lpstr>
      <vt:lpstr>COVID death numbers in nursing homes make no sense – 10% vs. 1% reality https://rumble.com/v1dzhh9-mel-k-with-scott-schara-and-vera-sharav-on-medical-tyranny-then-and-now.html https://rumble.com/v1do9gx-july-22-2022-scott-schara-and-vera-sharav.html </vt:lpstr>
      <vt:lpstr>PowerPoint Presentation</vt:lpstr>
      <vt:lpstr>Eugenics doesn’t just apply to the disabled and the elderly </vt:lpstr>
      <vt:lpstr>A convergence of attacks on the entire population</vt:lpstr>
      <vt:lpstr>Plans to depopulation the U.S. were formalized in 1967 - Berelson and Jaffe would work together on the 1972 Rockefeller Commission Report</vt:lpstr>
      <vt:lpstr>Let’s get the kids in on it</vt:lpstr>
      <vt:lpstr>PowerPoint Presentation</vt:lpstr>
      <vt:lpstr>No consequences for murder</vt:lpstr>
      <vt:lpstr>An Example…</vt:lpstr>
      <vt:lpstr>Even worse…</vt:lpstr>
      <vt:lpstr>PowerPoint Presentation</vt:lpstr>
      <vt:lpstr>           Medical Murder is the #1 Cause of Death in the U.S. – By Design (People Are Too Expensive – Satan’s Big Lie)  Up Next…</vt:lpstr>
    </vt:vector>
  </TitlesOfParts>
  <Company>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Hospitals are the Killing Fields</dc:title>
  <dc:creator>Kevin Tuttle</dc:creator>
  <cp:lastModifiedBy>Scott Schara</cp:lastModifiedBy>
  <cp:revision>80</cp:revision>
  <dcterms:created xsi:type="dcterms:W3CDTF">2022-07-26T14:20:47Z</dcterms:created>
  <dcterms:modified xsi:type="dcterms:W3CDTF">2023-09-22T16:28:38Z</dcterms:modified>
</cp:coreProperties>
</file>